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91" r:id="rId6"/>
    <p:sldId id="775" r:id="rId7"/>
    <p:sldId id="384" r:id="rId8"/>
    <p:sldId id="408" r:id="rId9"/>
    <p:sldId id="386" r:id="rId10"/>
    <p:sldId id="626" r:id="rId11"/>
    <p:sldId id="777" r:id="rId12"/>
    <p:sldId id="782" r:id="rId13"/>
    <p:sldId id="778" r:id="rId14"/>
    <p:sldId id="632" r:id="rId15"/>
    <p:sldId id="779" r:id="rId16"/>
    <p:sldId id="636" r:id="rId17"/>
    <p:sldId id="637" r:id="rId18"/>
    <p:sldId id="677" r:id="rId19"/>
    <p:sldId id="639" r:id="rId20"/>
    <p:sldId id="678" r:id="rId21"/>
    <p:sldId id="642" r:id="rId22"/>
    <p:sldId id="643" r:id="rId23"/>
    <p:sldId id="660" r:id="rId24"/>
    <p:sldId id="673" r:id="rId25"/>
    <p:sldId id="780" r:id="rId26"/>
    <p:sldId id="676" r:id="rId27"/>
    <p:sldId id="747" r:id="rId28"/>
    <p:sldId id="681" r:id="rId29"/>
    <p:sldId id="750" r:id="rId30"/>
    <p:sldId id="751" r:id="rId31"/>
    <p:sldId id="760" r:id="rId32"/>
    <p:sldId id="647" r:id="rId33"/>
    <p:sldId id="781" r:id="rId34"/>
    <p:sldId id="652" r:id="rId35"/>
    <p:sldId id="774" r:id="rId36"/>
  </p:sldIdLst>
  <p:sldSz cx="9906000" cy="6858000" type="A4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126">
          <p15:clr>
            <a:srgbClr val="A4A3A4"/>
          </p15:clr>
        </p15:guide>
        <p15:guide id="5" pos="6068">
          <p15:clr>
            <a:srgbClr val="A4A3A4"/>
          </p15:clr>
        </p15:guide>
        <p15:guide id="6" pos="3120">
          <p15:clr>
            <a:srgbClr val="A4A3A4"/>
          </p15:clr>
        </p15:guide>
        <p15:guide id="7" pos="3211">
          <p15:clr>
            <a:srgbClr val="A4A3A4"/>
          </p15:clr>
        </p15:guide>
        <p15:guide id="8" pos="30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B71234"/>
    <a:srgbClr val="708E03"/>
    <a:srgbClr val="FBC100"/>
    <a:srgbClr val="8C0A25"/>
    <a:srgbClr val="FF9900"/>
    <a:srgbClr val="F27E97"/>
    <a:srgbClr val="E91F4A"/>
    <a:srgbClr val="01A301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74695" autoAdjust="0"/>
  </p:normalViewPr>
  <p:slideViewPr>
    <p:cSldViewPr showGuides="1">
      <p:cViewPr varScale="1">
        <p:scale>
          <a:sx n="88" d="100"/>
          <a:sy n="88" d="100"/>
        </p:scale>
        <p:origin x="-1008" y="-108"/>
      </p:cViewPr>
      <p:guideLst>
        <p:guide orient="horz" pos="618"/>
        <p:guide orient="horz" pos="4110"/>
        <p:guide orient="horz" pos="1162"/>
        <p:guide pos="126"/>
        <p:guide pos="6068"/>
        <p:guide pos="3120"/>
        <p:guide pos="3211"/>
        <p:guide pos="3029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916" y="-96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2946A-93A6-4624-9EF1-1479C7505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E4339D2-44A4-4186-86F0-0C117FA24357}">
      <dgm:prSet phldrT="[Text]"/>
      <dgm:spPr/>
      <dgm:t>
        <a:bodyPr/>
        <a:lstStyle/>
        <a:p>
          <a:r>
            <a:rPr lang="pt-PT" dirty="0" smtClean="0"/>
            <a:t>MISAU</a:t>
          </a:r>
          <a:endParaRPr lang="en-US" dirty="0"/>
        </a:p>
      </dgm:t>
    </dgm:pt>
    <dgm:pt modelId="{8EC62D8D-8CEA-47E0-81C6-AADB6163C368}" type="parTrans" cxnId="{86D3BA52-1E60-410F-A14A-CAACD07A3C2E}">
      <dgm:prSet/>
      <dgm:spPr/>
      <dgm:t>
        <a:bodyPr/>
        <a:lstStyle/>
        <a:p>
          <a:endParaRPr lang="en-US"/>
        </a:p>
      </dgm:t>
    </dgm:pt>
    <dgm:pt modelId="{A9A57B1D-B3AC-4E68-98FB-132D9352EBA3}" type="sibTrans" cxnId="{86D3BA52-1E60-410F-A14A-CAACD07A3C2E}">
      <dgm:prSet/>
      <dgm:spPr/>
      <dgm:t>
        <a:bodyPr/>
        <a:lstStyle/>
        <a:p>
          <a:endParaRPr lang="en-US"/>
        </a:p>
      </dgm:t>
    </dgm:pt>
    <dgm:pt modelId="{ABDCE1C6-16CE-4605-8427-59D22470F6AC}">
      <dgm:prSet phldrT="[Text]"/>
      <dgm:spPr/>
      <dgm:t>
        <a:bodyPr/>
        <a:lstStyle/>
        <a:p>
          <a:r>
            <a:rPr lang="pt-PT" dirty="0" smtClean="0"/>
            <a:t>MOASIS</a:t>
          </a:r>
        </a:p>
        <a:p>
          <a:r>
            <a:rPr lang="pt-PT" dirty="0" smtClean="0"/>
            <a:t>Critical Software</a:t>
          </a:r>
          <a:endParaRPr lang="en-US" dirty="0"/>
        </a:p>
      </dgm:t>
    </dgm:pt>
    <dgm:pt modelId="{E8046235-8D4F-4D92-825B-EA1DC35AE888}" type="parTrans" cxnId="{896A91AC-C3C2-4DF3-9AB6-E6DC5A1285AA}">
      <dgm:prSet/>
      <dgm:spPr/>
      <dgm:t>
        <a:bodyPr/>
        <a:lstStyle/>
        <a:p>
          <a:endParaRPr lang="en-US"/>
        </a:p>
      </dgm:t>
    </dgm:pt>
    <dgm:pt modelId="{4DE80983-625B-403B-B933-A223A66D2339}" type="sibTrans" cxnId="{896A91AC-C3C2-4DF3-9AB6-E6DC5A1285AA}">
      <dgm:prSet/>
      <dgm:spPr/>
      <dgm:t>
        <a:bodyPr/>
        <a:lstStyle/>
        <a:p>
          <a:endParaRPr lang="en-US"/>
        </a:p>
      </dgm:t>
    </dgm:pt>
    <dgm:pt modelId="{237EB21A-E57A-4211-92FB-1B88032260D5}" type="pres">
      <dgm:prSet presAssocID="{9BB2946A-93A6-4624-9EF1-1479C75054D3}" presName="compositeShape" presStyleCnt="0">
        <dgm:presLayoutVars>
          <dgm:dir/>
          <dgm:resizeHandles/>
        </dgm:presLayoutVars>
      </dgm:prSet>
      <dgm:spPr/>
    </dgm:pt>
    <dgm:pt modelId="{9518E26D-45E7-45D3-AF77-85D7DFF4D9A4}" type="pres">
      <dgm:prSet presAssocID="{9BB2946A-93A6-4624-9EF1-1479C75054D3}" presName="pyramid" presStyleLbl="node1" presStyleIdx="0" presStyleCnt="1"/>
      <dgm:spPr/>
    </dgm:pt>
    <dgm:pt modelId="{46DDD352-B8FA-4BC3-A619-A5C88BAAEE2F}" type="pres">
      <dgm:prSet presAssocID="{9BB2946A-93A6-4624-9EF1-1479C75054D3}" presName="theList" presStyleCnt="0"/>
      <dgm:spPr/>
    </dgm:pt>
    <dgm:pt modelId="{E6E4574D-520F-4109-AF45-6E7DE524B37B}" type="pres">
      <dgm:prSet presAssocID="{BE4339D2-44A4-4186-86F0-0C117FA24357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A6F61-1695-42B4-AF27-42B3D1FE3756}" type="pres">
      <dgm:prSet presAssocID="{BE4339D2-44A4-4186-86F0-0C117FA24357}" presName="aSpace" presStyleCnt="0"/>
      <dgm:spPr/>
    </dgm:pt>
    <dgm:pt modelId="{51C4DF56-6969-4AE2-B3E0-CC2185C8D277}" type="pres">
      <dgm:prSet presAssocID="{ABDCE1C6-16CE-4605-8427-59D22470F6AC}" presName="aNode" presStyleLbl="fgAcc1" presStyleIdx="1" presStyleCnt="2" custLinFactY="18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46A6-97BB-4650-AA31-4B15E2D44EE4}" type="pres">
      <dgm:prSet presAssocID="{ABDCE1C6-16CE-4605-8427-59D22470F6AC}" presName="aSpace" presStyleCnt="0"/>
      <dgm:spPr/>
    </dgm:pt>
  </dgm:ptLst>
  <dgm:cxnLst>
    <dgm:cxn modelId="{86D3BA52-1E60-410F-A14A-CAACD07A3C2E}" srcId="{9BB2946A-93A6-4624-9EF1-1479C75054D3}" destId="{BE4339D2-44A4-4186-86F0-0C117FA24357}" srcOrd="0" destOrd="0" parTransId="{8EC62D8D-8CEA-47E0-81C6-AADB6163C368}" sibTransId="{A9A57B1D-B3AC-4E68-98FB-132D9352EBA3}"/>
    <dgm:cxn modelId="{AF9089AD-9BA2-4A91-94BA-0584DF7425C2}" type="presOf" srcId="{ABDCE1C6-16CE-4605-8427-59D22470F6AC}" destId="{51C4DF56-6969-4AE2-B3E0-CC2185C8D277}" srcOrd="0" destOrd="0" presId="urn:microsoft.com/office/officeart/2005/8/layout/pyramid2"/>
    <dgm:cxn modelId="{2FA97A2D-AA9E-443F-B9F2-6C38CA595B69}" type="presOf" srcId="{BE4339D2-44A4-4186-86F0-0C117FA24357}" destId="{E6E4574D-520F-4109-AF45-6E7DE524B37B}" srcOrd="0" destOrd="0" presId="urn:microsoft.com/office/officeart/2005/8/layout/pyramid2"/>
    <dgm:cxn modelId="{896A91AC-C3C2-4DF3-9AB6-E6DC5A1285AA}" srcId="{9BB2946A-93A6-4624-9EF1-1479C75054D3}" destId="{ABDCE1C6-16CE-4605-8427-59D22470F6AC}" srcOrd="1" destOrd="0" parTransId="{E8046235-8D4F-4D92-825B-EA1DC35AE888}" sibTransId="{4DE80983-625B-403B-B933-A223A66D2339}"/>
    <dgm:cxn modelId="{79D09A50-DEB8-43B0-AE22-82BA36BAB2F0}" type="presOf" srcId="{9BB2946A-93A6-4624-9EF1-1479C75054D3}" destId="{237EB21A-E57A-4211-92FB-1B88032260D5}" srcOrd="0" destOrd="0" presId="urn:microsoft.com/office/officeart/2005/8/layout/pyramid2"/>
    <dgm:cxn modelId="{E552FD8A-DEDF-43EC-AF0C-B1E4178A9D46}" type="presParOf" srcId="{237EB21A-E57A-4211-92FB-1B88032260D5}" destId="{9518E26D-45E7-45D3-AF77-85D7DFF4D9A4}" srcOrd="0" destOrd="0" presId="urn:microsoft.com/office/officeart/2005/8/layout/pyramid2"/>
    <dgm:cxn modelId="{18186DAD-CFA8-426F-BC95-6AD9C7268EBD}" type="presParOf" srcId="{237EB21A-E57A-4211-92FB-1B88032260D5}" destId="{46DDD352-B8FA-4BC3-A619-A5C88BAAEE2F}" srcOrd="1" destOrd="0" presId="urn:microsoft.com/office/officeart/2005/8/layout/pyramid2"/>
    <dgm:cxn modelId="{6624B0C4-49B6-41BB-9340-F91764B1F26C}" type="presParOf" srcId="{46DDD352-B8FA-4BC3-A619-A5C88BAAEE2F}" destId="{E6E4574D-520F-4109-AF45-6E7DE524B37B}" srcOrd="0" destOrd="0" presId="urn:microsoft.com/office/officeart/2005/8/layout/pyramid2"/>
    <dgm:cxn modelId="{5647E610-89FF-448A-BC1D-50EC2EB1E217}" type="presParOf" srcId="{46DDD352-B8FA-4BC3-A619-A5C88BAAEE2F}" destId="{EB4A6F61-1695-42B4-AF27-42B3D1FE3756}" srcOrd="1" destOrd="0" presId="urn:microsoft.com/office/officeart/2005/8/layout/pyramid2"/>
    <dgm:cxn modelId="{FB94B6E2-93D6-483B-B07E-E0C61442DB0D}" type="presParOf" srcId="{46DDD352-B8FA-4BC3-A619-A5C88BAAEE2F}" destId="{51C4DF56-6969-4AE2-B3E0-CC2185C8D277}" srcOrd="2" destOrd="0" presId="urn:microsoft.com/office/officeart/2005/8/layout/pyramid2"/>
    <dgm:cxn modelId="{D5A1A8D0-72E9-440D-97EE-EDEB89E15602}" type="presParOf" srcId="{46DDD352-B8FA-4BC3-A619-A5C88BAAEE2F}" destId="{087246A6-97BB-4650-AA31-4B15E2D44EE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8E26D-45E7-45D3-AF77-85D7DFF4D9A4}">
      <dsp:nvSpPr>
        <dsp:cNvPr id="0" name=""/>
        <dsp:cNvSpPr/>
      </dsp:nvSpPr>
      <dsp:spPr>
        <a:xfrm>
          <a:off x="339282" y="0"/>
          <a:ext cx="1538875" cy="15388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574D-520F-4109-AF45-6E7DE524B37B}">
      <dsp:nvSpPr>
        <dsp:cNvPr id="0" name=""/>
        <dsp:cNvSpPr/>
      </dsp:nvSpPr>
      <dsp:spPr>
        <a:xfrm>
          <a:off x="1108720" y="154037"/>
          <a:ext cx="1000269" cy="547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MISAU</a:t>
          </a:r>
          <a:endParaRPr lang="en-US" sz="900" kern="1200" dirty="0"/>
        </a:p>
      </dsp:txBody>
      <dsp:txXfrm>
        <a:off x="1135423" y="180740"/>
        <a:ext cx="946863" cy="493616"/>
      </dsp:txXfrm>
    </dsp:sp>
    <dsp:sp modelId="{51C4DF56-6969-4AE2-B3E0-CC2185C8D277}">
      <dsp:nvSpPr>
        <dsp:cNvPr id="0" name=""/>
        <dsp:cNvSpPr/>
      </dsp:nvSpPr>
      <dsp:spPr>
        <a:xfrm>
          <a:off x="1108720" y="847837"/>
          <a:ext cx="1000269" cy="5470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MOASIS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Critical Software</a:t>
          </a:r>
          <a:endParaRPr lang="en-US" sz="900" kern="1200" dirty="0"/>
        </a:p>
      </dsp:txBody>
      <dsp:txXfrm>
        <a:off x="1135423" y="874540"/>
        <a:ext cx="946863" cy="49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263B7A3A-E783-4B85-AEAA-73639FB22EE5}" type="datetimeFigureOut">
              <a:rPr lang="pt-PT"/>
              <a:pPr>
                <a:defRPr/>
              </a:pPr>
              <a:t>09-12-2014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F8BF4B5F-8A46-4BB6-9C9F-1EC3D3884CC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92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D6D2706B-EAF4-4464-B326-0F991C58E214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33425"/>
            <a:ext cx="52911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AE7768BC-D0B0-48E5-ADF1-51AD3E1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537" indent="-170131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Explicar que o manual está orientado para o nível distrital</a:t>
            </a:r>
          </a:p>
          <a:p>
            <a:pPr marL="257537" indent="-170131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Explicar um pouco sobre a </a:t>
            </a:r>
            <a:r>
              <a:rPr lang="pt-PT" dirty="0" err="1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Jembi</a:t>
            </a: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 e </a:t>
            </a:r>
            <a:r>
              <a:rPr lang="pt-PT" dirty="0" err="1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Moasis</a:t>
            </a:r>
            <a:endParaRPr lang="pt-PT" dirty="0">
              <a:solidFill>
                <a:schemeClr val="bg1"/>
              </a:solidFill>
              <a:latin typeface="Arial Narrow" pitchFamily="34" charset="0"/>
              <a:ea typeface="ＭＳ Ｐゴシック" charset="0"/>
            </a:endParaRP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08082878-7DD2-4B59-ABD9-BFAD2CDBBDD5}" type="slidenum">
              <a:rPr lang="en-US" sz="1200" smtClean="0"/>
              <a:pPr algn="r"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39971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E446BE5-EDC4-4236-A42A-E4E1396A88EE}" type="slidenum">
              <a:rPr lang="en-US" sz="1200" smtClean="0"/>
              <a:pPr algn="r" eaLnBrk="1" hangingPunct="1"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707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E446BE5-EDC4-4236-A42A-E4E1396A88EE}" type="slidenum">
              <a:rPr lang="en-US" sz="1200" smtClean="0"/>
              <a:pPr algn="r" eaLnBrk="1" hangingPunct="1"/>
              <a:t>20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234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768BC-D0B0-48E5-ADF1-51AD3E1263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6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E446BE5-EDC4-4236-A42A-E4E1396A88EE}" type="slidenum">
              <a:rPr lang="en-US" sz="1200" smtClean="0"/>
              <a:pPr algn="r" eaLnBrk="1" hangingPunct="1"/>
              <a:t>28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2794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Apresentar o índice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Salientar que a formação/ manual/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ppt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está orientado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dos distritos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E os processo são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distritais.</a:t>
            </a:r>
          </a:p>
          <a:p>
            <a:pPr marL="368323" indent="-280924" defTabSz="632080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Meta dado não é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so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Ficha, pode ser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config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de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, grupos, etc. </a:t>
            </a: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5794B803-F483-4763-9B4B-EDB927FE510D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25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56" indent="-280949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Apresentar o índice</a:t>
            </a:r>
          </a:p>
          <a:p>
            <a:pPr marL="368356" indent="-280949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Salientar que a formação/ manual/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ppt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está orientado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dos distritos</a:t>
            </a:r>
          </a:p>
          <a:p>
            <a:pPr marL="368356" indent="-280949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E os processo são para os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distritais.</a:t>
            </a:r>
          </a:p>
          <a:p>
            <a:pPr marL="368356" indent="-280949" defTabSz="632137" eaLnBrk="1" hangingPunct="1">
              <a:buFont typeface="Arial" pitchFamily="34" charset="0"/>
              <a:buChar char="•"/>
              <a:defRPr/>
            </a:pPr>
            <a:r>
              <a:rPr lang="pt-PT" dirty="0">
                <a:latin typeface="Arial Narrow" pitchFamily="34" charset="0"/>
                <a:ea typeface="ＭＳ Ｐゴシック" charset="0"/>
              </a:rPr>
              <a:t>Meta dado não é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so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Ficha, pode ser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config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 de </a:t>
            </a:r>
            <a:r>
              <a:rPr lang="pt-PT" dirty="0" err="1">
                <a:latin typeface="Arial Narrow" pitchFamily="34" charset="0"/>
                <a:ea typeface="ＭＳ Ｐゴシック" charset="0"/>
              </a:rPr>
              <a:t>users</a:t>
            </a:r>
            <a:r>
              <a:rPr lang="pt-PT" dirty="0">
                <a:latin typeface="Arial Narrow" pitchFamily="34" charset="0"/>
                <a:ea typeface="ＭＳ Ｐゴシック" charset="0"/>
              </a:rPr>
              <a:t>, grupos, etc. </a:t>
            </a: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5794B803-F483-4763-9B4B-EDB927FE510D}" type="slidenum">
              <a:rPr lang="en-US" sz="1200" smtClean="0"/>
              <a:pPr algn="r"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5173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E6F4B1D5-91CF-40D6-A765-3AA7419AE5ED}" type="slidenum">
              <a:rPr lang="en-US" sz="1200" smtClean="0"/>
              <a:pPr algn="r"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091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570" indent="-168570" defTabSz="449519" eaLnBrk="1" hangingPunct="1">
              <a:buFont typeface="Arial" pitchFamily="34" charset="0"/>
              <a:buChar char="•"/>
              <a:defRPr/>
            </a:pPr>
            <a:r>
              <a:rPr lang="pt-PT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Pausar para apresentação de esclarecimento de dúvidas</a:t>
            </a:r>
            <a:r>
              <a:rPr lang="pt-PT" dirty="0" smtClean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.</a:t>
            </a:r>
          </a:p>
          <a:p>
            <a:pPr marL="168570" indent="-168570" defTabSz="449519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 Narrow" pitchFamily="34" charset="0"/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MODO ONLINE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</a:t>
            </a:r>
            <a:r>
              <a:rPr lang="pt-PT" dirty="0" smtClean="0">
                <a:ea typeface="ＭＳ Ｐゴシック" charset="0"/>
              </a:rPr>
              <a:t>cesso à </a:t>
            </a:r>
            <a:r>
              <a:rPr lang="pt-PT" b="1" dirty="0" smtClean="0">
                <a:ea typeface="ＭＳ Ｐゴシック" charset="0"/>
              </a:rPr>
              <a:t>internet</a:t>
            </a:r>
            <a:r>
              <a:rPr lang="pt-PT" dirty="0" smtClean="0">
                <a:ea typeface="ＭＳ Ｐゴシック" charset="0"/>
              </a:rPr>
              <a:t> de forma </a:t>
            </a:r>
            <a:r>
              <a:rPr lang="pt-PT" b="1" dirty="0" smtClean="0">
                <a:ea typeface="ＭＳ Ｐゴシック" charset="0"/>
              </a:rPr>
              <a:t>constante</a:t>
            </a:r>
            <a:r>
              <a:rPr lang="pt-PT" dirty="0" smtClean="0">
                <a:ea typeface="ＭＳ Ｐゴシック" charset="0"/>
              </a:rPr>
              <a:t>;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Único servidor central;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Transferências de dados são directas;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ea typeface="ＭＳ Ｐゴシック" charset="0"/>
              </a:rPr>
              <a:t>Importações e exportações automaticamente.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pt-PT" dirty="0" smtClean="0"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PT" b="1" dirty="0" smtClean="0">
                <a:ea typeface="ＭＳ Ｐゴシック" charset="0"/>
              </a:rPr>
              <a:t>MODO OFFLINE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Em unidades sanitárias que </a:t>
            </a: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</a:t>
            </a: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tiverem </a:t>
            </a:r>
            <a:r>
              <a:rPr lang="pt-PT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acesso à internet</a:t>
            </a: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Máquina que servirá de servidor secundário;</a:t>
            </a:r>
          </a:p>
          <a:p>
            <a:pPr marL="274638" indent="-274638"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importação e exportação será feita de forma física;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pt-PT" dirty="0" smtClean="0"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PT" b="1" dirty="0" smtClean="0">
                <a:ea typeface="ＭＳ Ｐゴシック" charset="0"/>
              </a:rPr>
              <a:t>MODO INTERMITENTE</a:t>
            </a:r>
          </a:p>
          <a:p>
            <a:pPr marL="174625" indent="-174625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Unidades sanitária com conectividade à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internet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com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limitações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;</a:t>
            </a:r>
          </a:p>
          <a:p>
            <a:pPr marL="174625" indent="-174625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Será instalada uma máquina servidor na unidade sanitária;</a:t>
            </a:r>
          </a:p>
          <a:p>
            <a:pPr marL="174625" indent="-174625" algn="just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conexão com a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Internet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é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fundamental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marL="630900" lvl="1" indent="-342900" algn="just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entrar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no sistema (log in);</a:t>
            </a:r>
          </a:p>
          <a:p>
            <a:pPr marL="630900" lvl="1" indent="-342900" algn="just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2000" b="1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enviar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os dados (</a:t>
            </a:r>
            <a:r>
              <a:rPr lang="pt-PT" sz="2000" dirty="0" err="1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upload</a:t>
            </a:r>
            <a:r>
              <a:rPr lang="pt-PT" sz="2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) para o servidor central;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dirty="0" smtClean="0">
                <a:solidFill>
                  <a:srgbClr val="C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Nota: </a:t>
            </a:r>
            <a:r>
              <a:rPr lang="pt-PT" sz="2000" u="sng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utilizador </a:t>
            </a:r>
            <a:r>
              <a:rPr lang="pt-PT" sz="2000" b="1" u="sng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não pode sair do browser</a:t>
            </a:r>
            <a:endParaRPr lang="pt-PT" sz="20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pt-PT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610020F6-30D4-4964-A2E5-E63A3594FB3D}" type="slidenum">
              <a:rPr lang="en-US" sz="1200" smtClean="0"/>
              <a:pPr algn="r"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7126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610020F6-30D4-4964-A2E5-E63A3594FB3D}" type="slidenum">
              <a:rPr lang="en-US" sz="1200" smtClean="0"/>
              <a:pPr algn="r" eaLnBrk="1" hangingPunct="1"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512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899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899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445" eaLnBrk="1" hangingPunct="1">
              <a:tabLst>
                <a:tab pos="423825" algn="l"/>
              </a:tabLst>
            </a:pPr>
            <a:endParaRPr lang="pt-PT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884" indent="-285724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89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058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217" indent="-22858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535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fld id="{AAAF963E-53F4-4723-8EFD-5EEF3A91904B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700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embi.org" TargetMode="External"/><Relationship Id="rId2" Type="http://schemas.openxmlformats.org/officeDocument/2006/relationships/hyperlink" Target="http://www.moasis.org.mz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/>
          </p:cNvSpPr>
          <p:nvPr userDrawn="1"/>
        </p:nvSpPr>
        <p:spPr bwMode="auto">
          <a:xfrm>
            <a:off x="4465638" y="14288"/>
            <a:ext cx="5422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 anchor="ctr"/>
          <a:lstStyle/>
          <a:p>
            <a:pPr marL="471488" indent="-323850">
              <a:lnSpc>
                <a:spcPct val="74000"/>
              </a:lnSpc>
              <a:spcBef>
                <a:spcPts val="850"/>
              </a:spcBef>
            </a:pPr>
            <a:r>
              <a:rPr lang="en-US" sz="2400">
                <a:solidFill>
                  <a:srgbClr val="FFFFFF"/>
                </a:solidFill>
                <a:latin typeface="Franklin Gothic Medium Cond" pitchFamily="34" charset="0"/>
                <a:ea typeface="MS PGothic" pitchFamily="34" charset="-128"/>
                <a:sym typeface="Franklin Gothic Medium Cond" pitchFamily="34" charset="0"/>
              </a:rPr>
              <a:t>Dependable Technologies for Critical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4293096"/>
            <a:ext cx="8280920" cy="648072"/>
          </a:xfrm>
        </p:spPr>
        <p:txBody>
          <a:bodyPr/>
          <a:lstStyle>
            <a:lvl1pPr>
              <a:defRPr sz="28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941168"/>
            <a:ext cx="8280920" cy="1440160"/>
          </a:xfr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8C0B26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PT" dirty="0" smtClean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9110811"/>
              </p:ext>
            </p:extLst>
          </p:nvPr>
        </p:nvGraphicFramePr>
        <p:xfrm>
          <a:off x="828450" y="690712"/>
          <a:ext cx="8012981" cy="3530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685"/>
                <a:gridCol w="2714148"/>
                <a:gridCol w="2714148"/>
              </a:tblGrid>
              <a:tr h="1765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5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Moçambique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MINISTÉRIO DA SAÚDE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Direcção de Planificação e Cooperação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Departamento de Informação para a Saúde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1" cap="small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mozambican</a:t>
                      </a:r>
                      <a:r>
                        <a:rPr lang="en-US" sz="1100" b="1" cap="sm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architectures, standards and information systems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Avenida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Julius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Nyerere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nº 3326 – Condomínio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Diplomatic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Casa nº 1 </a:t>
                      </a:r>
                      <a:b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PT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Tels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21902424 - 823069636 - 843069636 - web: </a:t>
                      </a:r>
                      <a:r>
                        <a:rPr lang="pt-PT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http://www.moasis.org.mz</a:t>
                      </a: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Maputo – Moçambique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D11, Westlake Square, Bell Crescent, Westlake, Cape Town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Postal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Postnet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Suite 280, Private Bag X26, Tokai 7966, South Africa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Tel+27 (0)21 701 0939   Fax+27 (0)21 701 1979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</a:t>
                      </a:r>
                      <a:r>
                        <a:rPr lang="pt-PT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pt-PT" sz="1100" b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info@jembi.org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pt-PT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www.jembi.org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91" marR="376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8" descr="Logo r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052736"/>
            <a:ext cx="1836563" cy="9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052736"/>
            <a:ext cx="1800200" cy="10513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52" y="949157"/>
            <a:ext cx="1097189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19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5" name="Picture 3" descr="stethascope0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7398"/>
            <a:ext cx="1979613" cy="60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 flipH="1">
            <a:off x="0" y="4062413"/>
            <a:ext cx="1981200" cy="2806700"/>
          </a:xfrm>
          <a:prstGeom prst="rect">
            <a:avLst/>
          </a:prstGeom>
          <a:solidFill>
            <a:srgbClr val="FFFFFF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7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499100"/>
            <a:ext cx="784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499100"/>
            <a:ext cx="6223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560388" y="5264150"/>
            <a:ext cx="904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pt-PT" sz="1000" b="1"/>
              <a:t>MISAU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0"/>
            <a:ext cx="8208788" cy="709340"/>
          </a:xfrm>
        </p:spPr>
        <p:txBody>
          <a:bodyPr anchor="ctr"/>
          <a:lstStyle>
            <a:lvl1pPr>
              <a:defRPr sz="2000">
                <a:solidFill>
                  <a:srgbClr val="272A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175" y="980728"/>
            <a:ext cx="7344346" cy="5328592"/>
          </a:xfrm>
        </p:spPr>
        <p:txBody>
          <a:bodyPr/>
          <a:lstStyle>
            <a:lvl1pPr marL="0" indent="0" algn="l">
              <a:defRPr sz="1400" baseline="0">
                <a:solidFill>
                  <a:srgbClr val="272A34"/>
                </a:solidFill>
                <a:latin typeface="+mj-lt"/>
              </a:defRPr>
            </a:lvl1pPr>
            <a:lvl2pPr algn="l">
              <a:defRPr sz="1400">
                <a:solidFill>
                  <a:srgbClr val="272A34"/>
                </a:solidFill>
                <a:latin typeface="+mj-lt"/>
              </a:defRPr>
            </a:lvl2pPr>
            <a:lvl3pPr algn="l">
              <a:defRPr sz="1400">
                <a:solidFill>
                  <a:srgbClr val="272A34"/>
                </a:solidFill>
                <a:latin typeface="+mj-lt"/>
              </a:defRPr>
            </a:lvl3pPr>
            <a:lvl4pPr algn="l">
              <a:defRPr sz="1400">
                <a:solidFill>
                  <a:srgbClr val="272A34"/>
                </a:solidFill>
                <a:latin typeface="+mj-lt"/>
              </a:defRPr>
            </a:lvl4pPr>
            <a:lvl5pPr algn="l">
              <a:defRPr sz="1400">
                <a:solidFill>
                  <a:srgbClr val="272A34"/>
                </a:solidFill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pt-PT" noProof="0" dirty="0"/>
          </a:p>
        </p:txBody>
      </p:sp>
      <p:sp>
        <p:nvSpPr>
          <p:cNvPr id="22" name="Rectangle 27"/>
          <p:cNvSpPr txBox="1">
            <a:spLocks noChangeArrowheads="1"/>
          </p:cNvSpPr>
          <p:nvPr userDrawn="1"/>
        </p:nvSpPr>
        <p:spPr bwMode="auto">
          <a:xfrm>
            <a:off x="9057456" y="6453336"/>
            <a:ext cx="576262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C0B26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defRPr/>
            </a:pPr>
            <a:fld id="{DF6FE0BF-483B-4068-A750-5B213D0A4B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" y="4636623"/>
            <a:ext cx="579984" cy="6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1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-40322"/>
            <a:ext cx="9906000" cy="807720"/>
          </a:xfrm>
          <a:prstGeom prst="rect">
            <a:avLst/>
          </a:prstGeom>
          <a:solidFill>
            <a:srgbClr val="4BACC6"/>
          </a:solidFill>
          <a:ln w="9525">
            <a:solidFill>
              <a:srgbClr val="31849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000" dirty="0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 flipH="1">
            <a:off x="0" y="4062413"/>
            <a:ext cx="1981200" cy="2806700"/>
          </a:xfrm>
          <a:prstGeom prst="rect">
            <a:avLst/>
          </a:prstGeom>
          <a:solidFill>
            <a:srgbClr val="FFFFFF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7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33338"/>
            <a:ext cx="63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387350"/>
            <a:ext cx="504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0"/>
            <a:ext cx="8208788" cy="709340"/>
          </a:xfrm>
        </p:spPr>
        <p:txBody>
          <a:bodyPr anchor="ctr"/>
          <a:lstStyle>
            <a:lvl1pPr>
              <a:defRPr sz="1600">
                <a:solidFill>
                  <a:srgbClr val="272A34"/>
                </a:solidFill>
              </a:defRPr>
            </a:lvl1pPr>
          </a:lstStyle>
          <a:p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title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</a:t>
            </a:r>
            <a:endParaRPr lang="pt-PT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588" y="980728"/>
            <a:ext cx="9504933" cy="5328592"/>
          </a:xfrm>
        </p:spPr>
        <p:txBody>
          <a:bodyPr/>
          <a:lstStyle>
            <a:lvl1pPr marL="0" indent="0" algn="l">
              <a:defRPr sz="1400" baseline="0">
                <a:solidFill>
                  <a:srgbClr val="272A34"/>
                </a:solidFill>
                <a:latin typeface="+mj-lt"/>
              </a:defRPr>
            </a:lvl1pPr>
            <a:lvl2pPr algn="l">
              <a:defRPr sz="1400">
                <a:solidFill>
                  <a:srgbClr val="272A34"/>
                </a:solidFill>
                <a:latin typeface="+mj-lt"/>
              </a:defRPr>
            </a:lvl2pPr>
            <a:lvl3pPr algn="l">
              <a:defRPr sz="1400">
                <a:solidFill>
                  <a:srgbClr val="272A34"/>
                </a:solidFill>
                <a:latin typeface="+mj-lt"/>
              </a:defRPr>
            </a:lvl3pPr>
            <a:lvl4pPr algn="l">
              <a:defRPr sz="1400">
                <a:solidFill>
                  <a:srgbClr val="272A34"/>
                </a:solidFill>
                <a:latin typeface="+mj-lt"/>
              </a:defRPr>
            </a:lvl4pPr>
            <a:lvl5pPr algn="l">
              <a:defRPr sz="1400">
                <a:solidFill>
                  <a:srgbClr val="272A34"/>
                </a:solidFill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pt-PT" noProof="0" dirty="0"/>
          </a:p>
        </p:txBody>
      </p:sp>
      <p:sp>
        <p:nvSpPr>
          <p:cNvPr id="16" name="Rectangle 27"/>
          <p:cNvSpPr txBox="1">
            <a:spLocks noChangeArrowheads="1"/>
          </p:cNvSpPr>
          <p:nvPr userDrawn="1"/>
        </p:nvSpPr>
        <p:spPr bwMode="auto">
          <a:xfrm>
            <a:off x="9057456" y="6453336"/>
            <a:ext cx="576262" cy="246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C0B26"/>
                </a:solidFill>
                <a:latin typeface="+mn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defRPr/>
            </a:pPr>
            <a:fld id="{DF6FE0BF-483B-4068-A750-5B213D0A4B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9274856" y="33338"/>
            <a:ext cx="556563" cy="601662"/>
            <a:chOff x="9274856" y="33338"/>
            <a:chExt cx="556563" cy="601662"/>
          </a:xfrm>
        </p:grpSpPr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318" y="33338"/>
              <a:ext cx="344140" cy="365172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 userDrawn="1"/>
          </p:nvSpPr>
          <p:spPr>
            <a:xfrm>
              <a:off x="9274856" y="404168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b="1" dirty="0" smtClean="0"/>
                <a:t>MISAU</a:t>
              </a:r>
              <a:endParaRPr lang="pt-PT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68033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" y="4867275"/>
            <a:ext cx="77089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ranklin Gothic 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Franklin Gothic Book" charset="0"/>
              </a:rPr>
              <a:t>Second level</a:t>
            </a:r>
          </a:p>
          <a:p>
            <a:pPr lvl="2"/>
            <a:r>
              <a:rPr lang="en-US" smtClean="0">
                <a:sym typeface="Franklin Gothic Book" charset="0"/>
              </a:rPr>
              <a:t>Third level</a:t>
            </a:r>
          </a:p>
          <a:p>
            <a:pPr lvl="3"/>
            <a:r>
              <a:rPr lang="en-US" smtClean="0">
                <a:sym typeface="Franklin Gothic Book" charset="0"/>
              </a:rPr>
              <a:t>Fourth level</a:t>
            </a:r>
          </a:p>
          <a:p>
            <a:pPr lvl="4"/>
            <a:r>
              <a:rPr lang="en-US" smtClean="0">
                <a:sym typeface="Franklin Gothic Book" charset="0"/>
              </a:rPr>
              <a:t>Fifth level</a:t>
            </a:r>
            <a:endParaRPr lang="en-US" dirty="0">
              <a:sym typeface="Franklin Gothic Book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283075"/>
            <a:ext cx="7708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25400" tIns="25400" rIns="25400" bIns="25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Franklin Gothic Medium" charset="0"/>
              </a:rPr>
              <a:t>Click to edit Master title style</a:t>
            </a:r>
            <a:endParaRPr lang="en-US" dirty="0">
              <a:sym typeface="Franklin Gothic Medium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+mj-lt"/>
          <a:ea typeface="MS PGothic" pitchFamily="34" charset="-128"/>
          <a:cs typeface="ＭＳ Ｐゴシック" charset="0"/>
          <a:sym typeface="Franklin Gothic Medium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MS PGothic" pitchFamily="34" charset="-128"/>
          <a:cs typeface="ＭＳ Ｐゴシック" charset="0"/>
          <a:sym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C0A25"/>
          </a:solidFill>
          <a:latin typeface="Franklin Gothic Medium" charset="0"/>
          <a:ea typeface="ヒラギノ角ゴ ProN W6" charset="0"/>
          <a:cs typeface="ヒラギノ角ゴ ProN W6" charset="0"/>
          <a:sym typeface="Franklin Gothic Medium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ts val="1000"/>
        </a:spcBef>
        <a:spcAft>
          <a:spcPct val="0"/>
        </a:spcAft>
        <a:defRPr sz="900">
          <a:solidFill>
            <a:srgbClr val="272A34"/>
          </a:solidFill>
          <a:latin typeface="Franklin Gothic Book"/>
          <a:ea typeface="MS PGothic" pitchFamily="34" charset="-128"/>
          <a:cs typeface="Franklin Gothic Book"/>
          <a:sym typeface="Franklin Gothic Book" pitchFamily="34" charset="0"/>
        </a:defRPr>
      </a:lvl1pPr>
      <a:lvl2pPr marL="287338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Franklin Gothic Book"/>
          <a:ea typeface="MS PGothic" pitchFamily="34" charset="-128"/>
          <a:cs typeface="Franklin Gothic Book"/>
          <a:sym typeface="Franklin Gothic Book" pitchFamily="34" charset="0"/>
        </a:defRPr>
      </a:lvl2pPr>
      <a:lvl3pPr marL="574675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Franklin Gothic Book"/>
          <a:ea typeface="Franklin Gothic Book" charset="0"/>
          <a:cs typeface="Franklin Gothic Book"/>
          <a:sym typeface="Franklin Gothic Book" pitchFamily="34" charset="0"/>
        </a:defRPr>
      </a:lvl3pPr>
      <a:lvl4pPr marL="790575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+mn-lt"/>
          <a:ea typeface="Franklin Gothic Book" charset="0"/>
          <a:cs typeface="Franklin Gothic Book" charset="0"/>
          <a:sym typeface="Franklin Gothic Book" pitchFamily="34" charset="0"/>
        </a:defRPr>
      </a:lvl4pPr>
      <a:lvl5pPr marL="1079500" indent="-107950" algn="l" rtl="0" fontAlgn="base">
        <a:spcBef>
          <a:spcPts val="1000"/>
        </a:spcBef>
        <a:spcAft>
          <a:spcPct val="0"/>
        </a:spcAft>
        <a:buFont typeface="Arial" pitchFamily="34" charset="0"/>
        <a:buChar char="•"/>
        <a:defRPr sz="900">
          <a:solidFill>
            <a:srgbClr val="272A34"/>
          </a:solidFill>
          <a:latin typeface="+mn-lt"/>
          <a:ea typeface="Franklin Gothic Book" charset="0"/>
          <a:cs typeface="Franklin Gothic Book" charset="0"/>
          <a:sym typeface="Franklin Gothic Book" pitchFamily="34" charset="0"/>
        </a:defRPr>
      </a:lvl5pPr>
      <a:lvl6pPr marL="22098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6pPr>
      <a:lvl7pPr marL="26670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7pPr>
      <a:lvl8pPr marL="31242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8pPr>
      <a:lvl9pPr marL="3581400" algn="l" rtl="0" eaLnBrk="1" fontAlgn="base" hangingPunct="1">
        <a:spcBef>
          <a:spcPts val="1000"/>
        </a:spcBef>
        <a:spcAft>
          <a:spcPct val="0"/>
        </a:spcAft>
        <a:defRPr sz="800">
          <a:solidFill>
            <a:srgbClr val="12151A"/>
          </a:solidFill>
          <a:latin typeface="+mn-lt"/>
          <a:ea typeface="+mn-ea"/>
          <a:cs typeface="+mn-cs"/>
          <a:sym typeface="Franklin Gothic Book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6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2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eurosis.co.mz/" TargetMode="External"/><Relationship Id="rId7" Type="http://schemas.openxmlformats.org/officeDocument/2006/relationships/hyperlink" Target="http://www.cdc.gov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www.criticalsoftware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embi.org/" TargetMode="External"/><Relationship Id="rId11" Type="http://schemas.openxmlformats.org/officeDocument/2006/relationships/image" Target="../media/image76.png"/><Relationship Id="rId5" Type="http://schemas.openxmlformats.org/officeDocument/2006/relationships/hyperlink" Target="http://www.moasis.org.mz/" TargetMode="External"/><Relationship Id="rId10" Type="http://schemas.openxmlformats.org/officeDocument/2006/relationships/image" Target="../media/image75.png"/><Relationship Id="rId4" Type="http://schemas.openxmlformats.org/officeDocument/2006/relationships/hyperlink" Target="http://www.misau.gov.mz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://197.249.5.14:8083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PT" sz="2400" dirty="0" smtClean="0">
                <a:solidFill>
                  <a:schemeClr val="tx1"/>
                </a:solidFill>
                <a:ea typeface="ＭＳ Ｐゴシック" charset="0"/>
                <a:sym typeface="Franklin Gothic Medium" charset="0"/>
              </a:rPr>
              <a:t>Manual Rápido de Utilizador</a:t>
            </a:r>
            <a:endParaRPr lang="pt-PT" sz="2400" dirty="0">
              <a:solidFill>
                <a:schemeClr val="tx1"/>
              </a:solidFill>
              <a:ea typeface="ＭＳ Ｐゴシック" charset="0"/>
              <a:sym typeface="Franklin Gothic Medium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sz="1600" b="1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SISMA – Sistema de Informação de Saúde para Monitoria e Avaliação</a:t>
            </a:r>
            <a:endParaRPr lang="pt-PT" sz="1600" b="1" dirty="0">
              <a:solidFill>
                <a:schemeClr val="tx1"/>
              </a:solidFill>
              <a:ea typeface="ＭＳ Ｐゴシック" charset="0"/>
              <a:sym typeface="Franklin Gothic Book" charset="0"/>
            </a:endParaRPr>
          </a:p>
          <a:p>
            <a:pPr>
              <a:defRPr/>
            </a:pPr>
            <a:r>
              <a:rPr lang="pt-PT" sz="1600" dirty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Data: </a:t>
            </a:r>
            <a:r>
              <a:rPr lang="pt-PT" sz="1600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Novembro de 2014</a:t>
            </a:r>
          </a:p>
          <a:p>
            <a:pPr>
              <a:defRPr/>
            </a:pPr>
            <a:r>
              <a:rPr lang="pt-PT" sz="1600" dirty="0" smtClean="0">
                <a:solidFill>
                  <a:schemeClr val="tx1"/>
                </a:solidFill>
                <a:ea typeface="ＭＳ Ｐゴシック" charset="0"/>
                <a:sym typeface="Franklin Gothic Book" charset="0"/>
              </a:rPr>
              <a:t>Versão 2.0</a:t>
            </a:r>
            <a:endParaRPr lang="pt-PT" sz="1600" dirty="0">
              <a:solidFill>
                <a:schemeClr val="tx1"/>
              </a:solidFill>
              <a:ea typeface="ＭＳ Ｐゴシック" charset="0"/>
              <a:sym typeface="Franklin Gothic 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ts val="4500"/>
              </a:lnSpc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2. Transmissão de Dados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Introdução/Alteração de Dados no SIS-MA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Validação dos Dados no Formulário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regras de validação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Regras de Validação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2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54" y="5590893"/>
            <a:ext cx="346304" cy="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9304" y="0"/>
            <a:ext cx="8892854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Descrição do Processo </a:t>
            </a:r>
            <a:endParaRPr lang="pt-PT" sz="2000" dirty="0">
              <a:ea typeface="ＭＳ Ｐゴシック" charset="0"/>
            </a:endParaRPr>
          </a:p>
        </p:txBody>
      </p:sp>
      <p:pic>
        <p:nvPicPr>
          <p:cNvPr id="1026" name="Picture 2" descr="http://deise.info/images/Parabnsparatodasasenfermeirasos_9E46/enfermeira.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2" y="1092960"/>
            <a:ext cx="70207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3057301" y="5249021"/>
            <a:ext cx="729768" cy="6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6" b="34190"/>
          <a:stretch/>
        </p:blipFill>
        <p:spPr bwMode="auto">
          <a:xfrm>
            <a:off x="3158801" y="3384204"/>
            <a:ext cx="858095" cy="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091571" y="1507898"/>
            <a:ext cx="2340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ular Callout 10"/>
          <p:cNvSpPr/>
          <p:nvPr/>
        </p:nvSpPr>
        <p:spPr bwMode="auto">
          <a:xfrm>
            <a:off x="3158801" y="1086179"/>
            <a:ext cx="1716191" cy="700573"/>
          </a:xfrm>
          <a:prstGeom prst="wedgeRectCallout">
            <a:avLst>
              <a:gd name="adj1" fmla="val -63998"/>
              <a:gd name="adj2" fmla="val 1710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ecebem as fichas  das Unidade Sanitárias </a:t>
            </a:r>
            <a:endParaRPr lang="pt-PT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64602" y="1955261"/>
            <a:ext cx="1326147" cy="5770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algn="ctr"/>
            <a:r>
              <a:rPr lang="pt-PT" sz="105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verificam</a:t>
            </a:r>
          </a:p>
          <a:p>
            <a:pPr algn="ctr"/>
            <a:r>
              <a:rPr lang="pt-PT" sz="105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 e pedem correcções</a:t>
            </a:r>
            <a:endParaRPr lang="pt-PT" sz="1050" dirty="0"/>
          </a:p>
        </p:txBody>
      </p:sp>
      <p:cxnSp>
        <p:nvCxnSpPr>
          <p:cNvPr id="16" name="Elbow Connector 15"/>
          <p:cNvCxnSpPr/>
          <p:nvPr/>
        </p:nvCxnSpPr>
        <p:spPr bwMode="auto">
          <a:xfrm rot="10800000">
            <a:off x="584515" y="2051047"/>
            <a:ext cx="235934" cy="25892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/>
          <a:stretch/>
        </p:blipFill>
        <p:spPr bwMode="auto">
          <a:xfrm>
            <a:off x="1520619" y="1226109"/>
            <a:ext cx="580229" cy="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Elbow Connector 37"/>
          <p:cNvCxnSpPr/>
          <p:nvPr/>
        </p:nvCxnSpPr>
        <p:spPr bwMode="auto">
          <a:xfrm rot="10800000" flipV="1">
            <a:off x="4035145" y="3595230"/>
            <a:ext cx="3577221" cy="217785"/>
          </a:xfrm>
          <a:prstGeom prst="bentConnector3">
            <a:avLst>
              <a:gd name="adj1" fmla="val -86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1468773" y="918696"/>
            <a:ext cx="1717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Responsáveis dos Programas</a:t>
            </a:r>
            <a:endParaRPr lang="pt-PT" sz="800" dirty="0"/>
          </a:p>
        </p:txBody>
      </p:sp>
      <p:sp>
        <p:nvSpPr>
          <p:cNvPr id="41" name="Rectangle 40"/>
          <p:cNvSpPr/>
          <p:nvPr/>
        </p:nvSpPr>
        <p:spPr>
          <a:xfrm>
            <a:off x="32491" y="899652"/>
            <a:ext cx="11760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Enfermeiras Chefes</a:t>
            </a:r>
            <a:endParaRPr lang="pt-PT" sz="800" dirty="0"/>
          </a:p>
        </p:txBody>
      </p:sp>
      <p:sp>
        <p:nvSpPr>
          <p:cNvPr id="42" name="Rectangle 41"/>
          <p:cNvSpPr/>
          <p:nvPr/>
        </p:nvSpPr>
        <p:spPr>
          <a:xfrm>
            <a:off x="2876216" y="3109208"/>
            <a:ext cx="1218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Responsáveis dos NEP/SIS</a:t>
            </a:r>
            <a:endParaRPr lang="pt-PT" sz="800" dirty="0"/>
          </a:p>
        </p:txBody>
      </p:sp>
      <p:sp>
        <p:nvSpPr>
          <p:cNvPr id="43" name="Rectangular Callout 42"/>
          <p:cNvSpPr/>
          <p:nvPr/>
        </p:nvSpPr>
        <p:spPr bwMode="auto">
          <a:xfrm>
            <a:off x="4484948" y="2905703"/>
            <a:ext cx="1404156" cy="478501"/>
          </a:xfrm>
          <a:prstGeom prst="wedgeRectCallout">
            <a:avLst>
              <a:gd name="adj1" fmla="val -63998"/>
              <a:gd name="adj2" fmla="val 1710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recebe os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 validados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introduz no SIS-MA</a:t>
            </a:r>
            <a:endParaRPr lang="pt-PT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4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/>
          <a:stretch/>
        </p:blipFill>
        <p:spPr bwMode="auto">
          <a:xfrm>
            <a:off x="1649997" y="1226109"/>
            <a:ext cx="580229" cy="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/>
          <a:stretch/>
        </p:blipFill>
        <p:spPr bwMode="auto">
          <a:xfrm>
            <a:off x="1823863" y="1226109"/>
            <a:ext cx="580229" cy="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/>
          <a:stretch/>
        </p:blipFill>
        <p:spPr bwMode="auto">
          <a:xfrm>
            <a:off x="2001036" y="1226109"/>
            <a:ext cx="580229" cy="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Elbow Connector 46"/>
          <p:cNvCxnSpPr/>
          <p:nvPr/>
        </p:nvCxnSpPr>
        <p:spPr bwMode="auto">
          <a:xfrm rot="16200000" flipH="1">
            <a:off x="2051565" y="3539084"/>
            <a:ext cx="217785" cy="28049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>
            <a:off x="1364602" y="2885015"/>
            <a:ext cx="1326147" cy="5770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algn="ctr"/>
            <a:r>
              <a:rPr lang="pt-PT" sz="105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Entregam dados validados</a:t>
            </a:r>
            <a:endParaRPr lang="pt-PT" sz="1050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9934" y="1691552"/>
            <a:ext cx="8048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53" y="1624287"/>
            <a:ext cx="831277" cy="9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7116872" y="1400176"/>
            <a:ext cx="8449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Médico Chefe</a:t>
            </a:r>
            <a:endParaRPr lang="pt-PT" sz="800" dirty="0"/>
          </a:p>
        </p:txBody>
      </p:sp>
      <p:sp>
        <p:nvSpPr>
          <p:cNvPr id="52" name="Rectangle 51"/>
          <p:cNvSpPr/>
          <p:nvPr/>
        </p:nvSpPr>
        <p:spPr>
          <a:xfrm>
            <a:off x="7964549" y="1398676"/>
            <a:ext cx="10531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Director de Saúde</a:t>
            </a:r>
            <a:endParaRPr lang="pt-PT" sz="800" dirty="0"/>
          </a:p>
        </p:txBody>
      </p:sp>
      <p:sp>
        <p:nvSpPr>
          <p:cNvPr id="53" name="Rectangular Callout 52"/>
          <p:cNvSpPr/>
          <p:nvPr/>
        </p:nvSpPr>
        <p:spPr bwMode="auto">
          <a:xfrm>
            <a:off x="5419206" y="1869021"/>
            <a:ext cx="1404156" cy="478501"/>
          </a:xfrm>
          <a:prstGeom prst="wedgeRectCallout">
            <a:avLst>
              <a:gd name="adj1" fmla="val 69122"/>
              <a:gd name="adj2" fmla="val -2111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Disponibiliza dados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a aprovação</a:t>
            </a:r>
            <a:endParaRPr lang="pt-PT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54" name="Elbow Connector 53"/>
          <p:cNvCxnSpPr/>
          <p:nvPr/>
        </p:nvCxnSpPr>
        <p:spPr bwMode="auto">
          <a:xfrm rot="5400000" flipH="1" flipV="1">
            <a:off x="5847433" y="2746449"/>
            <a:ext cx="545175" cy="235934"/>
          </a:xfrm>
          <a:prstGeom prst="bentConnector3">
            <a:avLst>
              <a:gd name="adj1" fmla="val 412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>
            <a:off x="6747200" y="2920409"/>
            <a:ext cx="1423331" cy="498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Detectam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alertam </a:t>
            </a:r>
          </a:p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Erros para correcção</a:t>
            </a:r>
            <a:endParaRPr lang="pt-PT" sz="1000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7970810" y="2707915"/>
            <a:ext cx="21602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>
          <a:xfrm>
            <a:off x="8148513" y="3062068"/>
            <a:ext cx="367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OU</a:t>
            </a:r>
            <a:endParaRPr lang="pt-PT" sz="8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8495857" y="2920409"/>
            <a:ext cx="1281680" cy="498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Validam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notificam os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 correctos</a:t>
            </a:r>
            <a:endParaRPr lang="pt-PT" sz="1000" dirty="0"/>
          </a:p>
        </p:txBody>
      </p:sp>
      <p:cxnSp>
        <p:nvCxnSpPr>
          <p:cNvPr id="68" name="Elbow Connector 67"/>
          <p:cNvCxnSpPr/>
          <p:nvPr/>
        </p:nvCxnSpPr>
        <p:spPr bwMode="auto">
          <a:xfrm rot="10800000" flipV="1">
            <a:off x="5630301" y="3595233"/>
            <a:ext cx="3577221" cy="217785"/>
          </a:xfrm>
          <a:prstGeom prst="bentConnector3">
            <a:avLst>
              <a:gd name="adj1" fmla="val -86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AutoShape 20" descr="data:image/jpeg;base64,/9j/4AAQSkZJRgABAQAAAQABAAD/2wCEAAkGBxQSEhUUEBMVFRUXFRwXFhcYGBgZHREXGBgWFxwXFxgfHCgiGxonGxUaITQiJykrMi4uIyA0ODMsNygtMS0BCgoKDg0OGxAQGywkICYsLCwwLDcsLCwwMiwsLCwsODQtLCwsLCwtNCwsLCwsNC8sLCw1LCwsLCwsLCwsLCwsLP/AABEIAKAAoAMBEQACEQEDEQH/xAAcAAEAAgMBAQEAAAAAAAAAAAAAAwcFBggEAgH/xAA+EAABAwIDBgMGBAQFBQEAAAABAAIDBBEFBiEHEjFBUWETInEUIzJCgZFSYqHRFUOxwSSCkqLwM0Vjg9II/8QAGgEBAAIDAQAAAAAAAAAAAAAAAAIFAQMEBv/EADERAAIBAwIEBAUDBQEAAAAAAAABAgMEERIxBRMhQVGBsdEiYXGR8DKhwSNCQ+HxBv/aAAwDAQACEQMRAD8AvFAEAQBAEAQBAEAQBAEAQBAEAQBAEBFU1DY2OfI4NY0EucTYNA4klAUjnHbm4SGPDI2Fjf50gJ3z+Vmlh3PHsgM5su2s+3SezVojjmI909twJjrdtjwd0111QFroAgCAIAgCAIAgCAIAgCAIAgCAIDw41i8NJC6apeI42jUnmeQA5k9EBzXn7P1RjEohga5lOD5YgdZLfPKeHe3Ad1iUlFZZrqVI046pPCMxk3JLY2iWfnztq7szoPzKgv8AibT5dLq/2X19imqVZ3XWXww7LuzUcywsfiYZh7d1xkY1obewmuNR9bfqrLh3N5CdV5f8Fvbt8tZ/EdcLuNwQBAEAQBAEAQBAEAQBAEAQBAYHOGbKfDYDLUu1+SMW3pXdGj+/AIDm7MGP1mO1N3eWNt9xgPkgaeZPNxtx5rVVrRpLMjTWrxpR1SN7yzlKKkYC8bziBoRq/u/o38q8xd8SnWemk/Pw+nz+ZUVNVWWutt2j7nmz9mb2aKzT76QENt8jebu1uAWeG2Sqz6/pW/zN9Cm6s8vZHq2CZIJP8RqW6ainB5nUOl/sPqV6sti80AQBAEAQBAEAQBAEAQBAEAQGm7Q9oMGFx6+8ncPdxA/7nn5W/wBeSAoCCmrMbqTNUPJF7F9tGj8Ebf7fdcd3ewt1138Pc0Vq6prxfgWng+DRUbAyNo3hy47p6uPzO/ovJ1rmpdSy309fZepWSb1ap9Zeh+YvXtgjfLKdGi579h3K2UaDlJU4EVFzlhbsrXKGBS47iJMlxE2zpiP5cYOjGnqdQPqV66hRjRgoRLmnTUI6UdSUtO2NjWRtDWNAa1o0DQNAAtxMlQBAEAQBAEAQBAEAQBAEAQFZ7UNqceH3p6W0lVwP4afTi7q7XRv37gVJlXKE+JSGpq3PLHu3i4/FOex5N7/ZU/EeKwtlpj1l6fngaKtXT8Mdy1qeFkLRHA0AAWuNA0dG/uvMYnXlqqfb39iulPD6dX4+x+O8o7rrwoo1PoVLnXF311SylpgXgP3QB/NkJt9h+69Dw205UNct36FjaUdC1PdnQuz3KTMMpGwtsZD5pnj53/sOAVmdhs6AIAgCAIAgCAIAgCAIAgBKApTalteDN6lwxwLtWyTjgw8N2LqfzcuSA1nIuzkvtUYgLN+Jsbvm570n7c15jifG8PlW/V937e5pqVPAseWa43YxZvAnr+w7Klo27b1S39CtnUz0jsRGwC70kka9jRtomZPAj8KM+8kB/wDWzr6ngu/h9rzZ65bL1N1rR5ktT2RsWwTI/hs/iFQ3zvFqdv4GG95D3doB2v109GWxcyAIAgCAIAgCAIAgCAIAgIqmobGxz5HBrGi7nE2DQOZKA592l7Upa5xo8NDhC47jnNvv1JOlmjkz9SoznGEXKTwkDJZE2eMpGiorrOm0LWaEQ/8A0/8AovF8S4zO6lybfpHu/H2XqaqlRRWWbZUVBkPRvIf85rlt7VQ69/ErKlRz+hETZd6WDWYjMGLsp4nSP4NHD8TuTQp0qUq01CJiMXUkoo0LZzlh+NV7pai5hYQ+YjgeO7EDyvb7A+q9VSpxpxUY7Iu4QUI6UdQRsDQA0AACwA4ADQALYSPpAEBrGd88U2Fsa6oJc99/DjZq59uJ6AdygNNwnbvRyP3Z4ZYAfn0eB62sR9igLPw3EoqiMSU8jJGHg5pBCA9SAIAgCAIAgPDjOLw0kTpqmQRxt4k/0A5nsEBzhnTO9Xjk7aalY9kN/LCDq+x+OUjTTjbgO60169OhBzqPCRhvBvWTMmw4YzxJLS1Lh8Vvg/KzoOrua8Nf8RrcQnoh8MF+dfY0VayisszMsjpDvP8AoOinQt4wWEV05ubzI+HOXWQbPNNLZH0ISZUeYa6TFKuOmpQXje3YwPnceLz2sOPIXXorC15MMvdlra0OXHL3Z0rkvLMeHUrKeLW2r3Wt4jzbecf+cLLvOozqAIAgOWceqZMdxdwjPkuWx34MhZfzfXj9Vy3t3C1ourMjNtReNza8S2Zwubu7vhOtYPZqP8w5/ovOU+OyzmLyvB9Cvp1K9N/1OpqLsPxLA5PGp3uDDxey7mPA5SN5fX6FXlnxShc9IvEvB/x4nfGakWhknbXT1Fo69op5OAkBvG/15sPrcd1Yky1opA4BzSHNIuCDcEdQeaA+0AQBAYLOGa6fDYDNUu7MYLb0rujR/fgEBzni2LV2YKoDgxurWa+HTtPMm2rjbjxNly3d3Ttoa5/buyMpqKyy0suYBBhsW7EN6Vw8zyPM/wBeg6BeHurmtxCpql0itl7e5yVa2N9/A9huTvPNyuqlRUFg4m23lny9y3mGyB71k1tlf7Rsx+G3wIz53jzkfIzp6lWXDrbXLmS2W31Oqzo63rlsjfNhmRvZYfbahvvpmjw2kaxRHW/q7Q+gCvi1LYQBAEAQHK+DyHBsYfHNoxr3ROP/AI3Hyv8AtY/dVnFrN3Vs4R3XVeRiSyi/o495t2m/UdR1C8JStObDMH1W69jSQWGocLciDwP0XNOE4vD3/cimkaJm7ZdT1F5KUiCQ62Aux/qPl9R9ld8P/wDQVqPwVvij+69zbrwaJhmOYngMm5r4ZPwOu6J/UsPI+ll7K1vKNzHVTefUlGSexdGSdq9HX7rHn2ec6eG8izj+R+gPobFdRI39AadtD2gQYXH5veTuB8OIH/c8/K3+vJAUDTUtXjlU6aoebXAc+2jB+CNv9lw3t9C2jl9X4GmrWUOnct3CcOiooxFTtAI489erjzcvGValS8qa5vp+fZHFOo0+vV+hO1ttTqV1wpqKNHzZ8vctphshe5ZNbZg8zY02lhdI7U8Gj8bjwC3UKDrTUF5madN1Z6Uarsnyg7Fqx9RVDegjcHSXGkzzqI/S2pHSw5r1EIKEVGOyLyMVFYR0ypEggCAIAgKk2+5P8eAVsI95ALSAD44iePq0/oT0QGM2PZr8aHwJD7yEAD88XI+o4fZeP4rbuzuVXj+mW/1/OpomtLyWZM0OGuvRYqU4VV8XUw8M8EkLm/DqOiq61g11j19TX1jsY+upmTNLHAEHix2oK56U50Zal90QfX9PRlUZp2chpLqU7h5xv4f5XcvQr1tjxdzWKnX5owrxweKiPFge0jEsMa6ncd4btmNmBcYuQLDfUDpqFfQnGazFnbCcZrMXk8WXcuT4lMZqlz3b7t5zj8Up568m9+nBcN7fRt4N9zlr3WmXLp9ZehcNBStgYI4QBYWuNA0dG/uvIzc7meqf29zkzp2eX3fsTtaAuqMdJHY+HuUzDZC9yya2zy1MwaCSbAC5PQDms47Ig32RVNa6XGK+OCmGhO7Hfg1vzSO6DS/2XpLO25MMPd7lzbUOVDruzp7LGBR0NNHTQ/Cwceb3HVzj3J1XWdJlUAQBAEAQHzLGHAtcAQQQQeBB0IKA5dzVhUmA4oHRAmInfiv88TjYsJ6jh9iua7to3NJ05d/UxJZWC7cDxNk8TXxm7XNDmnseX0Xj7dypt0Z7o5U8dGe5zl0mGzy1EQdx+61VKUZ7kJJM8FRHpZ432/qPQ8lxOhOm9UHj87o1S6rEllGs4xlZk9rFjm31EnGPv3HorK24o6S+NPPy2fscbt5xlqozx+3/AEy9FStjbuRcPmdzd+w7Lkk6lxPXPyXZf7+ZthBQWmPm+7PQLDguiMUtiWxG9ykRbIXuWTW2QSPWSDZXW0bMNh7NGdTrKeg5N+vNW3DrbL5svI7rKhl8yXkWtsWyP7DT+PMP8RO0Eg/yY+IYO54n6dFcloWSgCAIAgCAIAgNK2sZPGJUTgwe/iu+E21Jtqz0cB97ICoNkOZCx5pJTz3or8nC+8z68beq87xq0xi5hutzmrx/uRcYluLhV0ZKSyjTnJG5yyYbIXuQg2eWWIHstbpxZqaR8E24LYlgwRPcskWyF7lk1tkL3KRBs1/NeOilhL+LjpGOruvoF0W1B1p47dydCk6s8du5i9imTTXVLq2qBdFE+43hcTzcfs3QnuQOq9LFKKwi+SSWEdGrJkIAgCAIAgCAIAgOcdtuVnUFYytpvKyZ5d5Rbwpm2cf9Xxf6lGcVOLjLZmGsm75Px9tXAyQcSLPH4XjiF42pRdtWdJ7divktEtLM49ykRbIXOQg2QvchBshe5ZItkL3LJrbIHuUiDZ5KuoDGlzjYAXJ6AKSi28Ij1bwisaalmxvEGxReVp0BOohiHF7u/wDewXpLagqMMd+5e29FUoY79zqXBcKjpYI4IG7rI2hoHXqT3J1XQbz3IAgCAIAgCAIAgCAw+bcAjr6WWmltZ7fKfwPGrXD0KA5syfXyYZXSUtUCwF3hyA8GPB8rx2N+PQhVfFLTnUtUd4nPcU9UcrdFzsluO/NeehLUjgUsnw9ymRbIXuWSLZC9yya2yB7lIg2QyPWSDZW+0LHi93s0R0B95b5jyYFccPtsLmS8iysaH+SXkXbskyQMNpd6UD2iYB0p/AOUY9L691almb2gCAIAgCAIAgCAIAgCApX/APQWT95rcQhGrbMnAHFvyv8AodD6jogMfs8zF7RBuvPvIgGv/M35XfovLX9tyK2pfpkVdxT5c89mba9y5zQ2Qvcsmtsge5SINkL3LKINmt5vx4UsV228R+jB06u9Auu0t+dPrstzdbUOdP5Lck2D5JM0v8QqRdjHe5B/mSDjJ6N5d/ReiL86AQBAEAQBAEAQBAEAQBAEBDWUzZWOjkAcx7S1wPMEWIQHK+LUEuBYm5hu5g4Hh4sLjoem9p9wue6t1XpuD8vqaq1NVI6S1KepD2hzTdpFwRzB4FeWSael7opeq6MPcpkGyF7llIg2eKvq2xsc95s1ouStkIOTUUYScnpRXuX8ImxzEAwXazi9w18GIH7bx4eq9HQoqlDSj0FCiqUNKOp8PomQRsihaGRsaGtaOQC3G49CAIAgCAIAgCAIAgCAIAgCArvbTk72+j8WJt6inBcy3GRnFzP0uO47oCp9mmPXaaZ51b5oz1bzb9OKpOJW2Jc2PmVd9Sw+YvM3xz1WormyF7lIg2VtnfGHVEraWC7gHgEN1MshNg0dbE29VdWFvoWuW7Lewt9K5kt2X/sxyY3DKQMIBnks6Z3V3JgP4W3t9zzViWJuCAIAgCAIAgCAIAgCAIAgCAIAgOZNrOWHYVXtnphuxSkyR2Gkbx8Ufpre3Q9lGcFOLi9mRnFSi4s2LBcbjqYw6Mi9vM2+rD0t07rzlWhKlLDPPVqUqUsMw2ccytgYY43AyuFtD/0x1PddNpaupLVLY3Wlq6ktUl09TYNguRv+41Le1M1w9QZdfsPqVeF6XkgCAIAgCAIAgCAIAgCAIAgCAIAgMZmLAoa6B0FSzeY76FpHBzTyIQFF4xsIq2P/AMLNFKy5tv3jcByvoQT6IDLZR2FFsjZMSla5o18GO53z0c/Sw7Aa9QgLughaxoawBrWgBoGgaBoAAgPtAEAQBAEAQBAEAQBAEB//2Q=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72" name="Straight Arrow Connector 71"/>
          <p:cNvCxnSpPr/>
          <p:nvPr/>
        </p:nvCxnSpPr>
        <p:spPr bwMode="auto">
          <a:xfrm rot="5400000">
            <a:off x="3487422" y="4794243"/>
            <a:ext cx="21602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Rectangle 72"/>
          <p:cNvSpPr/>
          <p:nvPr/>
        </p:nvSpPr>
        <p:spPr bwMode="auto">
          <a:xfrm>
            <a:off x="4367352" y="5332785"/>
            <a:ext cx="1326147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algn="ctr"/>
            <a:r>
              <a:rPr lang="pt-PT" sz="105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Disponibiliza os dados correctos à província a que pertence</a:t>
            </a:r>
          </a:p>
        </p:txBody>
      </p:sp>
      <p:pic>
        <p:nvPicPr>
          <p:cNvPr id="1047" name="Picture 23" descr="http://3.bp.blogspot.com/_wDlsvKb0XwQ/SvIDkDDanxI/AAAAAAAAACo/COa3R4QQUc4/s320/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54" y="4344131"/>
            <a:ext cx="1470950" cy="21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urved Connector 55"/>
          <p:cNvCxnSpPr/>
          <p:nvPr/>
        </p:nvCxnSpPr>
        <p:spPr bwMode="auto">
          <a:xfrm flipV="1">
            <a:off x="6125052" y="4758239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Curved Connector 79"/>
          <p:cNvCxnSpPr/>
          <p:nvPr/>
        </p:nvCxnSpPr>
        <p:spPr bwMode="auto">
          <a:xfrm flipV="1">
            <a:off x="6125052" y="5665858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Curved Connector 80"/>
          <p:cNvCxnSpPr/>
          <p:nvPr/>
        </p:nvCxnSpPr>
        <p:spPr bwMode="auto">
          <a:xfrm flipV="1">
            <a:off x="6125052" y="5211604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25052" y="6125513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4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824032" y="1600211"/>
            <a:ext cx="403594" cy="3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rot="5400000">
            <a:off x="1881946" y="2726215"/>
            <a:ext cx="21602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2878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4290386"/>
            <a:ext cx="1393032" cy="12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6681762" y="4135840"/>
            <a:ext cx="3023766" cy="2172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 smtClean="0">
                <a:ea typeface="ＭＳ Ｐゴシック" charset="0"/>
                <a:sym typeface="Franklin Gothic Medium" charset="0"/>
              </a:rPr>
              <a:t>	Introdução/Alteração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de Dados no SIS-MA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30711" y="4005064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58026" y="4005064"/>
            <a:ext cx="360040" cy="360040"/>
          </a:xfrm>
          <a:prstGeom prst="ellipse">
            <a:avLst/>
          </a:prstGeom>
          <a:solidFill>
            <a:srgbClr val="FBC1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89" y="908720"/>
            <a:ext cx="46803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>
                <a:latin typeface="+mn-lt"/>
              </a:rPr>
              <a:t>A inserção dos dados no SIS-MA é feita através do preenchimento de formulários (fichas).</a:t>
            </a:r>
          </a:p>
          <a:p>
            <a:pPr algn="just"/>
            <a:endParaRPr lang="pt-PT" sz="1400" dirty="0">
              <a:latin typeface="+mn-lt"/>
            </a:endParaRPr>
          </a:p>
          <a:p>
            <a:pPr algn="just"/>
            <a:r>
              <a:rPr lang="pt-PT" sz="1400" dirty="0">
                <a:latin typeface="+mn-lt"/>
              </a:rPr>
              <a:t>Um </a:t>
            </a:r>
            <a:r>
              <a:rPr lang="pt-PT" sz="1400" dirty="0" smtClean="0">
                <a:latin typeface="+mn-lt"/>
              </a:rPr>
              <a:t>formulário </a:t>
            </a:r>
            <a:r>
              <a:rPr lang="pt-PT" sz="1400" dirty="0">
                <a:latin typeface="+mn-lt"/>
              </a:rPr>
              <a:t>ou </a:t>
            </a:r>
            <a:r>
              <a:rPr lang="pt-PT" sz="1400" dirty="0" smtClean="0">
                <a:latin typeface="+mn-lt"/>
              </a:rPr>
              <a:t>ficha </a:t>
            </a:r>
            <a:r>
              <a:rPr lang="pt-PT" sz="1400" dirty="0">
                <a:latin typeface="+mn-lt"/>
              </a:rPr>
              <a:t>é uma lista de elementos de dados, indicadores e regras de </a:t>
            </a:r>
            <a:r>
              <a:rPr lang="pt-PT" sz="1400" dirty="0" smtClean="0">
                <a:latin typeface="+mn-lt"/>
              </a:rPr>
              <a:t>validação, com campos </a:t>
            </a:r>
            <a:r>
              <a:rPr lang="pt-PT" sz="1400" dirty="0">
                <a:latin typeface="+mn-lt"/>
              </a:rPr>
              <a:t>para introduzir os valores. </a:t>
            </a:r>
            <a:endParaRPr lang="pt-PT" sz="1400" dirty="0" smtClean="0">
              <a:latin typeface="+mn-lt"/>
            </a:endParaRPr>
          </a:p>
          <a:p>
            <a:pPr algn="just"/>
            <a:endParaRPr lang="pt-PT" sz="1400" dirty="0">
              <a:latin typeface="+mn-lt"/>
            </a:endParaRPr>
          </a:p>
          <a:p>
            <a:pPr algn="just"/>
            <a:r>
              <a:rPr lang="pt-PT" sz="1400" dirty="0" smtClean="0">
                <a:latin typeface="+mn-lt"/>
              </a:rPr>
              <a:t>Os formulários do SIS-MA Reflectem os campos das </a:t>
            </a:r>
            <a:r>
              <a:rPr lang="pt-PT" sz="1400" dirty="0">
                <a:latin typeface="+mn-lt"/>
              </a:rPr>
              <a:t>fichas físicas vindas das </a:t>
            </a:r>
            <a:r>
              <a:rPr lang="pt-PT" sz="1400" dirty="0" smtClean="0">
                <a:latin typeface="+mn-lt"/>
              </a:rPr>
              <a:t>unidades sanitárias.</a:t>
            </a:r>
          </a:p>
          <a:p>
            <a:pPr algn="just"/>
            <a:endParaRPr lang="pt-PT" sz="1400" dirty="0">
              <a:latin typeface="+mn-lt"/>
            </a:endParaRPr>
          </a:p>
          <a:p>
            <a:pPr algn="just"/>
            <a:r>
              <a:rPr lang="pt-PT" sz="1400" dirty="0" smtClean="0">
                <a:latin typeface="+mn-lt"/>
              </a:rPr>
              <a:t>Numa primeira fase, o SIS-MA contempla formulários relativos aos seguintes programas de saúde definidos pelo MISAU: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Saúde Materno Infantil - SMI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HIV-SIDA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Programa Alargado de Vacinação - PAV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Programa Nacional de Assistência Médica - PNAM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Saúde Oral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/>
              <a:t>Vigilância </a:t>
            </a:r>
            <a:r>
              <a:rPr lang="pt-PT" sz="1200" dirty="0" smtClean="0"/>
              <a:t>Epidemiológico - BES</a:t>
            </a:r>
            <a:endParaRPr lang="pt-PT" sz="12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 smtClean="0"/>
              <a:t>Laboratório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sz="1200" dirty="0" smtClean="0"/>
              <a:t>Malária</a:t>
            </a:r>
            <a:endParaRPr lang="pt-PT" sz="1200" dirty="0"/>
          </a:p>
          <a:p>
            <a:pPr algn="just"/>
            <a:endParaRPr lang="pt-PT" sz="1400" dirty="0" smtClean="0">
              <a:latin typeface="+mn-lt"/>
            </a:endParaRPr>
          </a:p>
          <a:p>
            <a:pPr algn="just"/>
            <a:r>
              <a:rPr lang="pt-PT" sz="1400" dirty="0">
                <a:latin typeface="+mn-lt"/>
              </a:rPr>
              <a:t>O</a:t>
            </a:r>
            <a:r>
              <a:rPr lang="pt-PT" sz="1400" dirty="0" smtClean="0">
                <a:latin typeface="+mn-lt"/>
              </a:rPr>
              <a:t>s formulários dos programas acima referidos, foram configurados no SIS-MA e validados pelos seus respectivos responsáveis. O SIS-MA poderá no futuro contemplar novos formulários de novos programas de saúde, devendo passar pelo processo oficial de criação, validação e aprovação definido pelo MISAU.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025132" y="908720"/>
            <a:ext cx="468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+mn-lt"/>
              </a:rPr>
              <a:t>Para introduzir dados no SIS-MA siga os seguintes passos</a:t>
            </a:r>
            <a:r>
              <a:rPr lang="pt-PT" sz="1400" dirty="0" smtClean="0">
                <a:latin typeface="+mn-lt"/>
              </a:rPr>
              <a:t>:</a:t>
            </a:r>
            <a:endParaRPr lang="pt-PT" sz="1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97585" y="2337902"/>
            <a:ext cx="565856" cy="1235114"/>
          </a:xfrm>
          <a:prstGeom prst="rect">
            <a:avLst/>
          </a:prstGeom>
          <a:solidFill>
            <a:srgbClr val="FBC1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5097585" y="1495021"/>
            <a:ext cx="565856" cy="1000855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73650" y="1495022"/>
            <a:ext cx="4031878" cy="842879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Aceda ao Painel de Aplicações e clique no ícone “Entrada de Dados” 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673650" y="2337902"/>
            <a:ext cx="4031878" cy="1235114"/>
          </a:xfrm>
          <a:prstGeom prst="rect">
            <a:avLst/>
          </a:prstGeom>
          <a:solidFill>
            <a:srgbClr val="FBC100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latin typeface="+mn-lt"/>
                <a:cs typeface="Calibri" pitchFamily="34" charset="0"/>
              </a:rPr>
              <a:t>Na janela da Entrada de Dados </a:t>
            </a:r>
            <a:r>
              <a:rPr lang="pt-PT" sz="1400" dirty="0" smtClean="0">
                <a:latin typeface="+mn-lt"/>
                <a:cs typeface="Calibri" pitchFamily="34" charset="0"/>
              </a:rPr>
              <a:t>preencha: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Unidade Organizacional,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Ficha e </a:t>
            </a:r>
          </a:p>
          <a:p>
            <a:pPr marL="285750" indent="-28575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PT" sz="1400" dirty="0">
                <a:latin typeface="+mn-lt"/>
                <a:cs typeface="Calibri" pitchFamily="34" charset="0"/>
              </a:rPr>
              <a:t>Período</a:t>
            </a:r>
            <a:r>
              <a:rPr lang="pt-PT" sz="1400" dirty="0" smtClean="0">
                <a:latin typeface="+mn-lt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45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0" y="4604752"/>
            <a:ext cx="4392860" cy="14544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0" y="1688773"/>
            <a:ext cx="2952328" cy="2719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 smtClean="0">
                <a:ea typeface="ＭＳ Ｐゴシック" charset="0"/>
                <a:sym typeface="Franklin Gothic Medium" charset="0"/>
              </a:rPr>
              <a:t>	Introdução/Alteração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de Dados no SIS-MA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12968" y="1505909"/>
            <a:ext cx="360040" cy="360040"/>
          </a:xfrm>
          <a:prstGeom prst="ellipse">
            <a:avLst/>
          </a:prstGeom>
          <a:solidFill>
            <a:srgbClr val="8C0A25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69024" y="4467813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04342" y="4752295"/>
            <a:ext cx="4604517" cy="134100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CAMPOS COM VALORES ERRADOS SÃO SINALIZADOS A AMARELO OU LARANJA.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4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0" y="4885798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00025" y="3201998"/>
            <a:ext cx="565856" cy="1235114"/>
          </a:xfrm>
          <a:prstGeom prst="rect">
            <a:avLst/>
          </a:prstGeom>
          <a:solidFill>
            <a:srgbClr val="FBC1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200025" y="1636057"/>
            <a:ext cx="565856" cy="1728055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7629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6090" y="1636058"/>
            <a:ext cx="4031878" cy="150491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Introduza os dados na Ficha digitando os valores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eaLnBrk="0" hangingPunct="0"/>
            <a:endParaRPr lang="pt-PT" sz="14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Use 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tecla TAB ou o Rato para se deslocar para o campo seguinte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358775" eaLnBrk="0" hangingPunct="0"/>
            <a:endParaRPr lang="pt-PT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Para valores incorrectos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, aparece 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uma mensagem pop-</a:t>
            </a:r>
            <a:r>
              <a:rPr lang="pt-PT" sz="11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up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informando o tipo de 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valor </a:t>
            </a:r>
            <a:r>
              <a:rPr lang="pt-PT" sz="1100" dirty="0">
                <a:solidFill>
                  <a:schemeClr val="tx1"/>
                </a:solidFill>
                <a:latin typeface="+mn-lt"/>
                <a:cs typeface="Calibri" pitchFamily="34" charset="0"/>
              </a:rPr>
              <a:t>que deve ser </a:t>
            </a:r>
            <a:r>
              <a:rPr lang="pt-PT" sz="11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inserido.</a:t>
            </a:r>
            <a:endParaRPr lang="pt-PT" sz="11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358775"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76090" y="3201998"/>
            <a:ext cx="4031878" cy="1235114"/>
          </a:xfrm>
          <a:prstGeom prst="rect">
            <a:avLst/>
          </a:prstGeom>
          <a:solidFill>
            <a:srgbClr val="FBC100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latin typeface="+mn-lt"/>
                <a:cs typeface="Calibri" pitchFamily="34" charset="0"/>
              </a:rPr>
              <a:t>Se no campo for inserido um valor que é inferior ou superior aos valores mínimo e máximo predefinidos, será mostrada uma mensagem pop-</a:t>
            </a:r>
            <a:r>
              <a:rPr lang="pt-PT" sz="1400" dirty="0" err="1">
                <a:latin typeface="+mn-lt"/>
                <a:cs typeface="Calibri" pitchFamily="34" charset="0"/>
              </a:rPr>
              <a:t>up</a:t>
            </a:r>
            <a:r>
              <a:rPr lang="pt-PT" sz="1400" dirty="0">
                <a:latin typeface="+mn-lt"/>
                <a:cs typeface="Calibri" pitchFamily="34" charset="0"/>
              </a:rPr>
              <a:t> a informar que o valor está fora da faixa.</a:t>
            </a:r>
            <a:endParaRPr lang="pt-PT" sz="1400" dirty="0" smtClean="0">
              <a:latin typeface="+mn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64" y="981075"/>
            <a:ext cx="468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+mn-lt"/>
              </a:rPr>
              <a:t>Para introduzir dados no SIS-MA siga os seguintes </a:t>
            </a:r>
            <a:r>
              <a:rPr lang="pt-PT" sz="1400" dirty="0" smtClean="0">
                <a:latin typeface="+mn-lt"/>
              </a:rPr>
              <a:t>passos (continuação):</a:t>
            </a:r>
            <a:endParaRPr lang="pt-P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98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 smtClean="0">
                <a:ea typeface="ＭＳ Ｐゴシック" charset="0"/>
                <a:sym typeface="Franklin Gothic Medium" charset="0"/>
              </a:rPr>
              <a:t>	Introdução/Alteração de Dados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no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SIS-MA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2800" y="2099740"/>
            <a:ext cx="1638044" cy="151645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4728" y="4293295"/>
            <a:ext cx="2286116" cy="20160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588" y="980728"/>
            <a:ext cx="473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 smtClean="0">
                <a:latin typeface="+mn-lt"/>
              </a:rPr>
              <a:t>Mínimos e Máximos</a:t>
            </a:r>
          </a:p>
          <a:p>
            <a:pPr algn="just"/>
            <a:endParaRPr lang="pt-PT" sz="1400" dirty="0" smtClean="0">
              <a:latin typeface="+mn-lt"/>
            </a:endParaRPr>
          </a:p>
          <a:p>
            <a:pPr algn="just"/>
            <a:r>
              <a:rPr lang="pt-PT" sz="1400" dirty="0" smtClean="0">
                <a:latin typeface="+mn-lt"/>
              </a:rPr>
              <a:t>Ao inserir os dados você pode visualizar os valores de mínimo e máximo para os campos de dados. </a:t>
            </a:r>
            <a:endParaRPr lang="pt-PT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7015" y="981075"/>
            <a:ext cx="45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>
                <a:latin typeface="+mn-lt"/>
              </a:rPr>
              <a:t>Comentários para Acompanhamento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4" y="2276872"/>
            <a:ext cx="2864513" cy="1339325"/>
          </a:xfrm>
          <a:prstGeom prst="rect">
            <a:avLst/>
          </a:prstGeom>
          <a:solidFill>
            <a:srgbClr val="FBC100">
              <a:alpha val="30000"/>
            </a:srgbClr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visualizar os valores do Limites Min e </a:t>
            </a:r>
            <a:r>
              <a:rPr lang="pt-PT" sz="1400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Máx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 dê dois cliques sobre o Campo que estiver 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preencher.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9" y="3913311"/>
            <a:ext cx="45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u="sng" dirty="0">
                <a:latin typeface="+mn-lt"/>
              </a:rPr>
              <a:t>Campos Desabilitados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24" y="4509119"/>
            <a:ext cx="2200947" cy="1799605"/>
          </a:xfrm>
          <a:prstGeom prst="rect">
            <a:avLst/>
          </a:prstGeom>
          <a:solidFill>
            <a:srgbClr val="FBC100">
              <a:alpha val="30000"/>
            </a:srgbClr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um campo está desactivado ou desabilitado, significa que o campo não deve ser preenchido. O campo é apresentado em cor cinza.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023" y="2099741"/>
            <a:ext cx="2864513" cy="105124"/>
          </a:xfrm>
          <a:prstGeom prst="rect">
            <a:avLst/>
          </a:prstGeom>
          <a:solidFill>
            <a:srgbClr val="FBC100"/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25" y="4293295"/>
            <a:ext cx="2200207" cy="105124"/>
          </a:xfrm>
          <a:prstGeom prst="rect">
            <a:avLst/>
          </a:prstGeom>
          <a:solidFill>
            <a:srgbClr val="FBC100"/>
          </a:solidFill>
        </p:spPr>
        <p:txBody>
          <a:bodyPr wrap="square" anchor="ctr" anchorCtr="0">
            <a:noAutofit/>
          </a:bodyPr>
          <a:lstStyle/>
          <a:p>
            <a:pPr algn="just" defTabSz="642938">
              <a:tabLst>
                <a:tab pos="3856038" algn="l"/>
              </a:tabLst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3000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5097015" y="1394773"/>
            <a:ext cx="4544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Na janela das propriedades do campo, há também um recurso para rotular ou marcar um valor, ou seja, está reservada uma caixa para inserir comentários e encaminhar o dado preenchido para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acompanhamento.</a:t>
            </a:r>
            <a:endParaRPr lang="pt-PT" sz="1400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7"/>
          <a:stretch/>
        </p:blipFill>
        <p:spPr bwMode="auto">
          <a:xfrm>
            <a:off x="5169023" y="2459581"/>
            <a:ext cx="4401163" cy="19775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/>
        </p:spPr>
      </p:pic>
      <p:sp>
        <p:nvSpPr>
          <p:cNvPr id="21" name="Rectangle 20"/>
          <p:cNvSpPr/>
          <p:nvPr/>
        </p:nvSpPr>
        <p:spPr>
          <a:xfrm>
            <a:off x="5097015" y="4626421"/>
            <a:ext cx="45359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para acompanhamento são marcados através da estrela situado no topo da caixa de inserção de comentários. </a:t>
            </a: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2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para acompanhamento podem ser dados com valores que se acham estranhos (muito altos ou muito baixos por exemplo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).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5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	Validação dos </a:t>
            </a:r>
            <a:r>
              <a:rPr lang="pt-PT" sz="2000" dirty="0"/>
              <a:t>Dados no Formulário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8587" y="981075"/>
            <a:ext cx="4752975" cy="532764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38100" rIns="900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Quando tiver concluído o preenchimento de todos os valores disponíveis no formulário, podemos lançar uma verificação de validação dos dados do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formulário.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Clique no botão "Executar Validação" no canto superior direito da janela do Formulário ou na parte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inferior (final)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página da Ficha.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Se houverem erros de preenchimento, estes serão assinalados, informando os valores e campos errados.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Corrija os campos e volte a executar o botão até verificar que não há erros. 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Quando tiver corrigido os valores de erro e preenchido o formulário, deve clicar no botão "Completo" na parte inferior para registar que o formulário foi completado. Esta informação é usada quando são gerados relatórios de integridade ao nível de distrito, província ou nível nacional. 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 bwMode="auto">
          <a:xfrm>
            <a:off x="5241032" y="1079034"/>
            <a:ext cx="4391918" cy="2133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5059548" y="78361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45088" y="172038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9568" y="3654560"/>
            <a:ext cx="3169816" cy="1070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097016" y="348576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45" y="5232130"/>
            <a:ext cx="4391806" cy="645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 bwMode="auto">
          <a:xfrm>
            <a:off x="5097016" y="501317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28588" y="5643236"/>
            <a:ext cx="565856" cy="666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	Uso do Sistema de Mensagens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8589" y="980727"/>
            <a:ext cx="4752974" cy="5327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Depois de registrar os dados nos formulários do SIS-MA o responsável do NEP deve informar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ao Médico Chefe e Director de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Saúde que os dados já estão disponíveis para análise e validação.</a:t>
            </a: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Esta notificação pode ser feito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através da funcionalidade mensagens existente no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SIS-MA, ou através de email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, ou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telefonicamente.</a:t>
            </a: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endParaRPr lang="pt-PT" sz="1400" dirty="0" smtClean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lvl="0" algn="just">
              <a:spcAft>
                <a:spcPts val="1200"/>
              </a:spcAft>
              <a:tabLst>
                <a:tab pos="457200" algn="l"/>
              </a:tabLs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usar o sistema de mensagens do SIS-MA, dirija-se para a página inicial e  prossiga de seguinte forma:</a:t>
            </a:r>
            <a:endParaRPr lang="en-US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4653" y="4293096"/>
            <a:ext cx="4104331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“Mensagens” para abrir a janela de mensagens.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4653" y="4977236"/>
            <a:ext cx="4104331" cy="6660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“Escreva Mensagens”.</a:t>
            </a:r>
          </a:p>
        </p:txBody>
      </p:sp>
      <p:sp>
        <p:nvSpPr>
          <p:cNvPr id="11" name="Down Arrow Callout 10"/>
          <p:cNvSpPr/>
          <p:nvPr/>
        </p:nvSpPr>
        <p:spPr bwMode="auto">
          <a:xfrm>
            <a:off x="128588" y="4959223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8" name="Down Arrow Callout 7"/>
          <p:cNvSpPr/>
          <p:nvPr/>
        </p:nvSpPr>
        <p:spPr bwMode="auto">
          <a:xfrm>
            <a:off x="128588" y="4293096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4653" y="5643236"/>
            <a:ext cx="4104331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“Escreva nova mensagem”, Seleccione os Destinatários da Mensagem.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061995" y="2297090"/>
            <a:ext cx="565856" cy="666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38061" y="946950"/>
            <a:ext cx="3994890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Escreva o “Assunto” no campo a seguir.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638061" y="1631090"/>
            <a:ext cx="3994890" cy="666000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Insira o texto.</a:t>
            </a:r>
          </a:p>
        </p:txBody>
      </p:sp>
      <p:sp>
        <p:nvSpPr>
          <p:cNvPr id="17" name="Down Arrow Callout 16"/>
          <p:cNvSpPr/>
          <p:nvPr/>
        </p:nvSpPr>
        <p:spPr bwMode="auto">
          <a:xfrm>
            <a:off x="5061995" y="1613077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5061995" y="946950"/>
            <a:ext cx="565856" cy="824059"/>
          </a:xfrm>
          <a:prstGeom prst="downArrowCallout">
            <a:avLst>
              <a:gd name="adj1" fmla="val 50000"/>
              <a:gd name="adj2" fmla="val 18220"/>
              <a:gd name="adj3" fmla="val 26714"/>
              <a:gd name="adj4" fmla="val 85620"/>
            </a:avLst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38061" y="2297090"/>
            <a:ext cx="3994890" cy="666084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“Enviar</a:t>
            </a:r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”.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95" y="3086103"/>
            <a:ext cx="4550075" cy="32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60" y="3099639"/>
            <a:ext cx="4042829" cy="41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89" y="3097978"/>
            <a:ext cx="494481" cy="41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	Análise </a:t>
            </a:r>
            <a:r>
              <a:rPr lang="pt-PT" sz="2000" dirty="0"/>
              <a:t>de </a:t>
            </a:r>
            <a:r>
              <a:rPr lang="pt-PT" sz="2000" dirty="0" smtClean="0"/>
              <a:t>Regras </a:t>
            </a:r>
            <a:r>
              <a:rPr lang="pt-PT" sz="2000" dirty="0"/>
              <a:t>de </a:t>
            </a:r>
            <a:r>
              <a:rPr lang="pt-PT" sz="2000" dirty="0" smtClean="0"/>
              <a:t>Validação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8" y="980728"/>
            <a:ext cx="9504933" cy="2304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38100" rIns="900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SIS-MA disponibiliza várias ferramentas e funcionalidades para analise e validação de dados. Para mais informações consulte o capítulo 3 deste documento.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Uma das ferramentas que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Médico Chefe e Director de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Saúde podem usar para analisar os dados é a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“Análise de Regras de Validação”.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Para </a:t>
            </a:r>
            <a:r>
              <a:rPr lang="pt-PT" sz="1400" kern="120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aceder às regras de análise de validação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siga os seguintes passos: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6" r="53047" b="28487"/>
          <a:stretch/>
        </p:blipFill>
        <p:spPr bwMode="auto">
          <a:xfrm>
            <a:off x="2032202" y="4523292"/>
            <a:ext cx="2330546" cy="5199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5" y="4501933"/>
            <a:ext cx="2281397" cy="1807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54" y="4501934"/>
            <a:ext cx="2196366" cy="1461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Pentagon 16"/>
          <p:cNvSpPr/>
          <p:nvPr/>
        </p:nvSpPr>
        <p:spPr bwMode="auto">
          <a:xfrm>
            <a:off x="4376936" y="3642088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00672" y="3356221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46391" y="3356220"/>
            <a:ext cx="2330546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Seleccione a opção&gt; Análise das regras de validação</a:t>
            </a:r>
            <a:r>
              <a:rPr lang="pt-PT" sz="1200" b="1" dirty="0">
                <a:solidFill>
                  <a:schemeClr val="tx1"/>
                </a:solidFill>
                <a:cs typeface="Calibri" pitchFamily="34" charset="0"/>
              </a:rPr>
              <a:t>	  </a:t>
            </a:r>
          </a:p>
        </p:txBody>
      </p:sp>
      <p:sp>
        <p:nvSpPr>
          <p:cNvPr id="20" name="Pentagon 19"/>
          <p:cNvSpPr/>
          <p:nvPr/>
        </p:nvSpPr>
        <p:spPr bwMode="auto">
          <a:xfrm>
            <a:off x="7041232" y="3653164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36976" y="3367297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82695" y="3367296"/>
            <a:ext cx="2258537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Na janela “Validar” insira data de início e data de fim do período em análise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401272" y="3367298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446992" y="3367297"/>
            <a:ext cx="2186528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Seleccione o tipo de regra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000672" y="4390043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046391" y="4390042"/>
            <a:ext cx="2330546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36976" y="4401119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782695" y="4401118"/>
            <a:ext cx="2258537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401272" y="4401120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46992" y="4401119"/>
            <a:ext cx="2186528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154002" y="3176262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2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18298" y="3213100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3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452992" y="3176262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4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8" name="Pentagon 37"/>
          <p:cNvSpPr/>
          <p:nvPr/>
        </p:nvSpPr>
        <p:spPr bwMode="auto">
          <a:xfrm>
            <a:off x="1611750" y="3642088"/>
            <a:ext cx="136982" cy="434211"/>
          </a:xfrm>
          <a:prstGeom prst="homePlate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00472" y="3356221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6191" y="3356220"/>
            <a:ext cx="1365559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Ícone Painel de Aplicações &gt; Qualidade de Dados </a:t>
            </a:r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0472" y="4390043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46191" y="4390042"/>
            <a:ext cx="136555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352724" y="3213100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>
                <a:solidFill>
                  <a:schemeClr val="bg1"/>
                </a:solidFill>
                <a:latin typeface="Gill Sans"/>
                <a:ea typeface="ヒラギノ角ゴ ProN W3"/>
                <a:cs typeface="Calibri" pitchFamily="34" charset="0"/>
              </a:rPr>
              <a:t>1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b="6447"/>
          <a:stretch/>
        </p:blipFill>
        <p:spPr bwMode="auto">
          <a:xfrm>
            <a:off x="264114" y="4570279"/>
            <a:ext cx="1329711" cy="16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4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2982851"/>
            <a:ext cx="1980157" cy="1595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	Análise </a:t>
            </a:r>
            <a:r>
              <a:rPr lang="pt-PT" sz="2000" dirty="0"/>
              <a:t>de </a:t>
            </a:r>
            <a:r>
              <a:rPr lang="pt-PT" sz="2000" dirty="0" smtClean="0"/>
              <a:t>Regras </a:t>
            </a:r>
            <a:r>
              <a:rPr lang="pt-PT" sz="2000" dirty="0"/>
              <a:t>de </a:t>
            </a:r>
            <a:r>
              <a:rPr lang="pt-PT" sz="2000" dirty="0" smtClean="0"/>
              <a:t>Validação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pt-PT" sz="1400" kern="12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aceder às regras de análise de validação siga os seguintes </a:t>
            </a:r>
            <a:r>
              <a:rPr lang="pt-PT" sz="1400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passos (Continuação): 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endParaRPr lang="pt-PT" sz="1400" kern="12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2400"/>
              </a:spcAft>
            </a:pPr>
            <a:endParaRPr lang="pt-PT" sz="1400" kern="12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2216696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0472" y="1639456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6192" y="1639455"/>
            <a:ext cx="1970504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Seleccione a unidade organizacional e  clique no botão Validado</a:t>
            </a:r>
          </a:p>
        </p:txBody>
      </p:sp>
      <p:sp>
        <p:nvSpPr>
          <p:cNvPr id="12" name="Pentagon 11"/>
          <p:cNvSpPr/>
          <p:nvPr/>
        </p:nvSpPr>
        <p:spPr bwMode="auto">
          <a:xfrm>
            <a:off x="5205090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2720" y="1639456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78438" y="1639455"/>
            <a:ext cx="2726652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Visualize os dados com as regras por analisar</a:t>
            </a:r>
          </a:p>
        </p:txBody>
      </p:sp>
      <p:sp>
        <p:nvSpPr>
          <p:cNvPr id="20" name="Pentagon 19"/>
          <p:cNvSpPr/>
          <p:nvPr/>
        </p:nvSpPr>
        <p:spPr bwMode="auto">
          <a:xfrm>
            <a:off x="7458777" y="1925323"/>
            <a:ext cx="136982" cy="434211"/>
          </a:xfrm>
          <a:prstGeom prst="homePlate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3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57135" y="1655833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02854" y="1655832"/>
            <a:ext cx="1958493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Para </a:t>
            </a:r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obter mais detalhes sobre as falhas de validação, clique no </a:t>
            </a:r>
            <a:r>
              <a:rPr lang="pt-PT" sz="12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ícone </a:t>
            </a:r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“Detalhes” no lado direito.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689304" y="1661285"/>
            <a:ext cx="45719" cy="925798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735024" y="1661284"/>
            <a:ext cx="1964577" cy="925798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200" dirty="0">
                <a:solidFill>
                  <a:schemeClr val="tx1"/>
                </a:solidFill>
                <a:latin typeface="+mn-lt"/>
                <a:cs typeface="Calibri" pitchFamily="34" charset="0"/>
              </a:rPr>
              <a:t>Clique no botão Mensagem para alertar o Responsável de NEP sobre as correcções a fazer.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00472" y="2673278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46190" y="2673277"/>
            <a:ext cx="19692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32720" y="2673278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478439" y="2673277"/>
            <a:ext cx="27252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57135" y="2689655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02854" y="2689654"/>
            <a:ext cx="1958493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89304" y="2695107"/>
            <a:ext cx="45719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35024" y="2695106"/>
            <a:ext cx="19656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pt-PT" sz="1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000672" y="1496335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latin typeface="Gill Sans"/>
                <a:ea typeface="ヒラギノ角ゴ ProN W3"/>
                <a:cs typeface="Calibri" pitchFamily="34" charset="0"/>
              </a:rPr>
              <a:t>5</a:t>
            </a:r>
            <a:endParaRPr lang="pt-PT" sz="1400" b="1" dirty="0">
              <a:solidFill>
                <a:schemeClr val="bg1"/>
              </a:solidFill>
              <a:latin typeface="Gill Sans"/>
              <a:ea typeface="ヒラギノ角ゴ ProN W3"/>
              <a:cs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025132" y="1459497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6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257256" y="1501636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7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9489504" y="1470249"/>
            <a:ext cx="359916" cy="359916"/>
          </a:xfrm>
          <a:prstGeom prst="ellipse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b="1" dirty="0" smtClean="0">
                <a:solidFill>
                  <a:schemeClr val="bg1"/>
                </a:solidFill>
                <a:cs typeface="Calibri" pitchFamily="34" charset="0"/>
              </a:rPr>
              <a:t>8</a:t>
            </a:r>
            <a:endParaRPr lang="pt-PT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9"/>
          <a:stretch/>
        </p:blipFill>
        <p:spPr bwMode="auto">
          <a:xfrm>
            <a:off x="2455880" y="2982850"/>
            <a:ext cx="2749210" cy="1225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8" name="Picture 3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7135" y="2982850"/>
            <a:ext cx="2004212" cy="2030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39" name="Group 38"/>
          <p:cNvGrpSpPr/>
          <p:nvPr/>
        </p:nvGrpSpPr>
        <p:grpSpPr>
          <a:xfrm>
            <a:off x="7759405" y="2982850"/>
            <a:ext cx="2010297" cy="834132"/>
            <a:chOff x="0" y="0"/>
            <a:chExt cx="5650680" cy="2115448"/>
          </a:xfrm>
        </p:grpSpPr>
        <p:pic>
          <p:nvPicPr>
            <p:cNvPr id="40" name="Picture 3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4096" y="171232"/>
              <a:ext cx="5256584" cy="19442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/>
          </p:spPr>
        </p:pic>
        <p:pic>
          <p:nvPicPr>
            <p:cNvPr id="41" name="Picture 40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1" t="49101" r="82512" b="42036"/>
            <a:stretch/>
          </p:blipFill>
          <p:spPr bwMode="auto">
            <a:xfrm>
              <a:off x="0" y="0"/>
              <a:ext cx="788193" cy="34246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394097" y="342464"/>
              <a:ext cx="48645" cy="245060"/>
            </a:xfrm>
            <a:prstGeom prst="line">
              <a:avLst/>
            </a:prstGeom>
            <a:ln w="31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148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2. Transmissão de 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Regras de Validação</a:t>
            </a:r>
            <a:endParaRPr lang="pt-PT" sz="2000" dirty="0"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8" y="970850"/>
            <a:ext cx="4667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ermitem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validação dos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Elementos de Dados, através: 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Expressão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associada a um ou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mais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Elementos de Dados;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Execução das mesmas sobre os dados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já inseridos ou importados nas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Unidades Organizacionais;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São aplicadas na introdução dos dados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(Entrada de Dados);</a:t>
            </a: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Devem ser agrupadas em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Grupos de Regras para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execução nas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Unidades organizacionais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São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compostas por elementos de dados separados por um operador matemático</a:t>
            </a:r>
          </a:p>
          <a:p>
            <a:pPr marL="742950" lvl="1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pt-PT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81562" y="4760534"/>
            <a:ext cx="4751957" cy="14401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35709" rIns="72000" bIns="35709" rtlCol="0" anchor="ctr"/>
          <a:lstStyle/>
          <a:p>
            <a:pPr marL="285750" indent="-285750" algn="just" defTabSz="642938">
              <a:spcAft>
                <a:spcPts val="600"/>
              </a:spcAft>
              <a:tabLst>
                <a:tab pos="3856038" algn="l"/>
              </a:tabLst>
            </a:pP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Vantagens da definição de Regras de Validação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Desagregadas dos formulários, </a:t>
            </a:r>
            <a:endParaRPr lang="pt-PT" sz="14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São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aplicadas a um ou mais Elementos de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Dados/Variáveis;</a:t>
            </a:r>
          </a:p>
          <a:p>
            <a:pPr marL="285750" indent="-285750" algn="just" defTabSz="642938">
              <a:spcAft>
                <a:spcPts val="600"/>
              </a:spcAft>
              <a:buFont typeface="Arial" pitchFamily="34" charset="0"/>
              <a:buChar char="•"/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Podem 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 executadas sobre dados já introduzidos no </a:t>
            </a: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sistema</a:t>
            </a:r>
            <a:r>
              <a:rPr lang="pt-PT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.</a:t>
            </a:r>
            <a:endParaRPr lang="pt-PT" sz="14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" y="4735750"/>
            <a:ext cx="3493422" cy="4214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91" y="1135694"/>
            <a:ext cx="4313269" cy="34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47557" y="2865514"/>
            <a:ext cx="185844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Regra de Validação</a:t>
            </a:r>
          </a:p>
          <a:p>
            <a:pPr algn="l"/>
            <a:endParaRPr lang="pt-PT" sz="1200" dirty="0" smtClean="0">
              <a:solidFill>
                <a:schemeClr val="bg1"/>
              </a:solidFill>
            </a:endParaRP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Camas de “Maternidade” </a:t>
            </a: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 devem ser inferiores às </a:t>
            </a:r>
          </a:p>
          <a:p>
            <a:pPr algn="l"/>
            <a:r>
              <a:rPr lang="pt-PT" sz="1200" dirty="0" smtClean="0">
                <a:solidFill>
                  <a:schemeClr val="bg1"/>
                </a:solidFill>
              </a:rPr>
              <a:t>Camas de “Pediatria”.</a:t>
            </a:r>
            <a:endParaRPr lang="pt-PT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930065" y="2194400"/>
            <a:ext cx="0" cy="90346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5940518" y="3097868"/>
            <a:ext cx="1979094" cy="387413"/>
          </a:xfrm>
          <a:prstGeom prst="rect">
            <a:avLst/>
          </a:prstGeom>
          <a:noFill/>
          <a:ln>
            <a:solidFill>
              <a:srgbClr val="FF99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7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Agradecimentos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kern="1200" dirty="0" smtClean="0">
                <a:solidFill>
                  <a:srgbClr val="FF0000"/>
                </a:solidFill>
                <a:latin typeface="Calibri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pt-PT" sz="2000" kern="1200" dirty="0">
              <a:solidFill>
                <a:srgbClr val="000000"/>
              </a:solidFill>
              <a:latin typeface="Calibri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72680" y="906691"/>
            <a:ext cx="734434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defRPr sz="1400" baseline="0">
                <a:solidFill>
                  <a:srgbClr val="272A34"/>
                </a:solidFill>
                <a:latin typeface="+mj-lt"/>
                <a:ea typeface="MS PGothic" pitchFamily="34" charset="-128"/>
                <a:cs typeface="Franklin Gothic Book"/>
                <a:sym typeface="Franklin Gothic Book" pitchFamily="34" charset="0"/>
              </a:defRPr>
            </a:lvl1pPr>
            <a:lvl2pPr marL="287338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MS PGothic" pitchFamily="34" charset="-128"/>
                <a:cs typeface="Franklin Gothic Book"/>
                <a:sym typeface="Franklin Gothic Book" pitchFamily="34" charset="0"/>
              </a:defRPr>
            </a:lvl2pPr>
            <a:lvl3pPr marL="574675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/>
                <a:sym typeface="Franklin Gothic Book" pitchFamily="34" charset="0"/>
              </a:defRPr>
            </a:lvl3pPr>
            <a:lvl4pPr marL="790575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 charset="0"/>
                <a:sym typeface="Franklin Gothic Book" pitchFamily="34" charset="0"/>
              </a:defRPr>
            </a:lvl4pPr>
            <a:lvl5pPr marL="1079500" indent="-107950" algn="l" rtl="0" fontAlgn="base"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272A34"/>
                </a:solidFill>
                <a:latin typeface="+mj-lt"/>
                <a:ea typeface="Franklin Gothic Book" charset="0"/>
                <a:cs typeface="Franklin Gothic Book" charset="0"/>
                <a:sym typeface="Franklin Gothic Book" pitchFamily="34" charset="0"/>
              </a:defRPr>
            </a:lvl5pPr>
            <a:lvl6pPr marL="22098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6pPr>
            <a:lvl7pPr marL="26670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7pPr>
            <a:lvl8pPr marL="31242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8pPr>
            <a:lvl9pPr marL="3581400" algn="l" rtl="0" eaLnBrk="1" fontAlgn="base" hangingPunct="1">
              <a:spcBef>
                <a:spcPts val="1000"/>
              </a:spcBef>
              <a:spcAft>
                <a:spcPct val="0"/>
              </a:spcAft>
              <a:defRPr sz="800">
                <a:solidFill>
                  <a:srgbClr val="12151A"/>
                </a:solidFill>
                <a:latin typeface="+mn-lt"/>
                <a:ea typeface="+mn-ea"/>
                <a:cs typeface="+mn-cs"/>
                <a:sym typeface="Franklin Gothic Book" charset="0"/>
              </a:defRPr>
            </a:lvl9pPr>
          </a:lstStyle>
          <a:p>
            <a:r>
              <a:rPr lang="pt-PT" sz="1200" dirty="0"/>
              <a:t> </a:t>
            </a:r>
            <a:r>
              <a:rPr lang="pt-PT" sz="1200" dirty="0" smtClean="0"/>
              <a:t>A </a:t>
            </a:r>
            <a:r>
              <a:rPr lang="pt-PT" sz="1200" dirty="0"/>
              <a:t>MOASIS (</a:t>
            </a:r>
            <a:r>
              <a:rPr lang="pt-PT" sz="1200" dirty="0" err="1"/>
              <a:t>mozambican</a:t>
            </a:r>
            <a:r>
              <a:rPr lang="pt-PT" sz="1200" dirty="0"/>
              <a:t> open </a:t>
            </a:r>
            <a:r>
              <a:rPr lang="pt-PT" sz="1200" dirty="0" err="1"/>
              <a:t>architectures</a:t>
            </a:r>
            <a:r>
              <a:rPr lang="pt-PT" sz="1200" dirty="0"/>
              <a:t>, standards </a:t>
            </a:r>
            <a:r>
              <a:rPr lang="pt-PT" sz="1200" dirty="0" err="1"/>
              <a:t>and</a:t>
            </a:r>
            <a:r>
              <a:rPr lang="pt-PT" sz="1200" dirty="0"/>
              <a:t> </a:t>
            </a:r>
            <a:r>
              <a:rPr lang="pt-PT" sz="1200" dirty="0" err="1"/>
              <a:t>information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) expressa os seus agradecimentos a:</a:t>
            </a:r>
            <a:endParaRPr lang="en-US" sz="1200" dirty="0"/>
          </a:p>
          <a:p>
            <a:r>
              <a:rPr lang="pt-PT" sz="1200" dirty="0"/>
              <a:t>- </a:t>
            </a:r>
            <a:r>
              <a:rPr lang="pt-PT" sz="1200" dirty="0" err="1"/>
              <a:t>Jembi</a:t>
            </a:r>
            <a:r>
              <a:rPr lang="pt-PT" sz="1200" dirty="0"/>
              <a:t> </a:t>
            </a:r>
            <a:r>
              <a:rPr lang="pt-PT" sz="1200" dirty="0" err="1"/>
              <a:t>Health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;</a:t>
            </a:r>
            <a:endParaRPr lang="en-US" sz="1200" dirty="0"/>
          </a:p>
          <a:p>
            <a:r>
              <a:rPr lang="pt-PT" sz="1200" dirty="0"/>
              <a:t>- Departamento de Informação para a Saúde do Ministério da Saúde da República de Moçambique;</a:t>
            </a:r>
            <a:endParaRPr lang="en-US" sz="1200" dirty="0"/>
          </a:p>
          <a:p>
            <a:r>
              <a:rPr lang="pt-PT" sz="1200" dirty="0"/>
              <a:t>- Pessoal das Direcções Provinciais de Saúde e respectivos Serviços Distritais de Saúde, Mulher e Acção Social (SDSMAS), em particular os técnicos dos Núcleos de Estatística e Planificação (</a:t>
            </a:r>
            <a:r>
              <a:rPr lang="pt-PT" sz="1200" dirty="0" err="1"/>
              <a:t>NEPs</a:t>
            </a:r>
            <a:r>
              <a:rPr lang="pt-PT" sz="1200" dirty="0"/>
              <a:t>) e Médicos Chefes Distritais de Saúde incluindo o pessoal das unidades sanitárias envolvidas.</a:t>
            </a:r>
            <a:endParaRPr lang="en-US" sz="1200" dirty="0"/>
          </a:p>
          <a:p>
            <a:r>
              <a:rPr lang="en-US" sz="1200" dirty="0"/>
              <a:t>- CDC (U.S. Centers for Disease Control and Prevention).</a:t>
            </a:r>
          </a:p>
          <a:p>
            <a:r>
              <a:rPr lang="pt-PT" sz="1200" dirty="0" smtClean="0"/>
              <a:t>- e </a:t>
            </a:r>
            <a:r>
              <a:rPr lang="pt-PT" sz="1200" dirty="0"/>
              <a:t>a todos aqueles que directa ou indirectamente contribuíram pessoal ou institucionalmente e de forma desinteressada mas preciosa para a produção e divulgação do presente manual e para o sucesso deste projecto em geral</a:t>
            </a:r>
            <a:r>
              <a:rPr lang="pt-PT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pt-PT" sz="1200" dirty="0" smtClean="0"/>
          </a:p>
          <a:p>
            <a:pPr marL="171450" indent="-171450">
              <a:buFontTx/>
              <a:buChar char="-"/>
            </a:pPr>
            <a:endParaRPr lang="pt-PT" sz="1200" dirty="0"/>
          </a:p>
          <a:p>
            <a:pPr marL="171450" indent="-171450">
              <a:buFontTx/>
              <a:buChar char="-"/>
            </a:pPr>
            <a:endParaRPr lang="pt-PT" sz="1200" dirty="0" smtClean="0"/>
          </a:p>
          <a:p>
            <a:endParaRPr lang="pt-PT" sz="1200" dirty="0"/>
          </a:p>
          <a:p>
            <a:r>
              <a:rPr lang="pt-PT" sz="1200" dirty="0"/>
              <a:t>"O desenvolvimento do presente manual e do respectivo projecto beneficiaram do apoio do Acordo de Cooperação entre o Departamento de Saúde e Serviços Humanos, Centros para o Controle de Doenças e Prevenção - Divisão de HIV/SIDA Global e </a:t>
            </a:r>
            <a:r>
              <a:rPr lang="pt-PT" sz="1200" dirty="0" err="1"/>
              <a:t>Jembi</a:t>
            </a:r>
            <a:r>
              <a:rPr lang="pt-PT" sz="1200" dirty="0"/>
              <a:t> </a:t>
            </a:r>
            <a:r>
              <a:rPr lang="pt-PT" sz="1200" dirty="0" err="1"/>
              <a:t>Health</a:t>
            </a:r>
            <a:r>
              <a:rPr lang="pt-PT" sz="1200" dirty="0"/>
              <a:t> </a:t>
            </a:r>
            <a:r>
              <a:rPr lang="pt-PT" sz="1200" dirty="0" err="1"/>
              <a:t>Systems</a:t>
            </a:r>
            <a:r>
              <a:rPr lang="pt-PT" sz="1200" dirty="0"/>
              <a:t>/MOASIS [</a:t>
            </a:r>
            <a:r>
              <a:rPr lang="pt-PT" sz="1200" dirty="0" err="1"/>
              <a:t>Co-operative</a:t>
            </a:r>
            <a:r>
              <a:rPr lang="pt-PT" sz="1200" dirty="0"/>
              <a:t> </a:t>
            </a:r>
            <a:r>
              <a:rPr lang="pt-PT" sz="1200" dirty="0" err="1"/>
              <a:t>Agreement</a:t>
            </a:r>
            <a:r>
              <a:rPr lang="pt-PT" sz="1200" dirty="0"/>
              <a:t> Nº U2G/PS002815-02]. O seu conteúdo é da exclusiva responsabilidade dos autores e não representa necessariamente a posição oficial do CDC. </a:t>
            </a:r>
            <a:r>
              <a:rPr lang="pt-PT" sz="1200" dirty="0" smtClean="0"/>
              <a:t>"</a:t>
            </a:r>
            <a:endParaRPr lang="en-US" sz="1200" dirty="0"/>
          </a:p>
        </p:txBody>
      </p:sp>
      <p:pic>
        <p:nvPicPr>
          <p:cNvPr id="7" name="Picture 6" descr="C:\Users\Sitoi\Dropbox\MOASIS\Templates\Logotipos\Mozambique PEPFAR logo 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832" y="4509120"/>
            <a:ext cx="1008112" cy="8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867" y="4509120"/>
            <a:ext cx="1241452" cy="8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20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ts val="3200"/>
              </a:lnSpc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3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Validação e Controle de Qualidade de Dados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1ª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2ª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 smtClean="0"/>
              <a:t>Disponibilização </a:t>
            </a:r>
            <a:r>
              <a:rPr lang="pt-PT" dirty="0"/>
              <a:t>de </a:t>
            </a:r>
            <a:r>
              <a:rPr lang="pt-PT" dirty="0" smtClean="0"/>
              <a:t>Dados após análise de 1ª e 2ª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Análise de 3ª Ordem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 smtClean="0"/>
              <a:t>Análise de Acompanhamento dos dados</a:t>
            </a: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9304" y="0"/>
            <a:ext cx="8892854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Validação e Controle de Qualidade de Dados</a:t>
            </a:r>
            <a:r>
              <a:rPr lang="pt-PT" sz="2000" dirty="0">
                <a:ea typeface="ＭＳ Ｐゴシック" charset="0"/>
              </a:rPr>
              <a:t/>
            </a:r>
            <a:br>
              <a:rPr lang="pt-PT" sz="2000" dirty="0">
                <a:ea typeface="ＭＳ Ｐゴシック" charset="0"/>
              </a:rPr>
            </a:br>
            <a:r>
              <a:rPr lang="pt-PT" sz="2000" dirty="0">
                <a:ea typeface="ＭＳ Ｐゴシック" charset="0"/>
              </a:rPr>
              <a:t>	Descrição do Processo </a:t>
            </a:r>
          </a:p>
        </p:txBody>
      </p:sp>
      <p:sp>
        <p:nvSpPr>
          <p:cNvPr id="49" name="AutoShape 20" descr="data:image/jpeg;base64,/9j/4AAQSkZJRgABAQAAAQABAAD/2wCEAAkGBxQSEhUUEBMVFRUXFRwXFhcYGBgZHREXGBgWFxwXFxgfHCgiGxonGxUaITQiJykrMi4uIyA0ODMsNygtMS0BCgoKDg0OGxAQGywkICYsLCwwLDcsLCwwMiwsLCwsODQtLCwsLCwtNCwsLCwsNC8sLCw1LCwsLCwsLCwsLCwsLP/AABEIAKAAoAMBEQACEQEDEQH/xAAcAAEAAgMBAQEAAAAAAAAAAAAAAwcFBggEAgH/xAA+EAABAwIDBgMGBAQFBQEAAAABAAIDBBEFBiEHEjFBUWETInEUIzJCgZFSYqHRFUOxwSSCkqLwM0Vjg9II/8QAGgEBAAIDAQAAAAAAAAAAAAAAAAIFAQMEBv/EADERAAIBAwIEBAUDBQEAAAAAAAABAgMEERIxBRMhQVGBsdEiYXGR8DKhwSNCQ+HxBv/aAAwDAQACEQMRAD8AvFAEAQBAEAQBAEAQBAEAQBAEAQBAEBFU1DY2OfI4NY0EucTYNA4klAUjnHbm4SGPDI2Fjf50gJ3z+Vmlh3PHsgM5su2s+3SezVojjmI909twJjrdtjwd0111QFroAgCAIAgCAIAgCAIAgCAIAgCAIDw41i8NJC6apeI42jUnmeQA5k9EBzXn7P1RjEohga5lOD5YgdZLfPKeHe3Ad1iUlFZZrqVI046pPCMxk3JLY2iWfnztq7szoPzKgv8AibT5dLq/2X19imqVZ3XWXww7LuzUcywsfiYZh7d1xkY1obewmuNR9bfqrLh3N5CdV5f8Fvbt8tZ/EdcLuNwQBAEAQBAEAQBAEAQBAEAQBAYHOGbKfDYDLUu1+SMW3pXdGj+/AIDm7MGP1mO1N3eWNt9xgPkgaeZPNxtx5rVVrRpLMjTWrxpR1SN7yzlKKkYC8bziBoRq/u/o38q8xd8SnWemk/Pw+nz+ZUVNVWWutt2j7nmz9mb2aKzT76QENt8jebu1uAWeG2Sqz6/pW/zN9Cm6s8vZHq2CZIJP8RqW6ainB5nUOl/sPqV6sti80AQBAEAQBAEAQBAEAQBAEAQGm7Q9oMGFx6+8ncPdxA/7nn5W/wBeSAoCCmrMbqTNUPJF7F9tGj8Ebf7fdcd3ewt1138Pc0Vq6prxfgWng+DRUbAyNo3hy47p6uPzO/ovJ1rmpdSy309fZepWSb1ap9Zeh+YvXtgjfLKdGi579h3K2UaDlJU4EVFzlhbsrXKGBS47iJMlxE2zpiP5cYOjGnqdQPqV66hRjRgoRLmnTUI6UdSUtO2NjWRtDWNAa1o0DQNAAtxMlQBAEAQBAEAQBAEAQBAEAQFZ7UNqceH3p6W0lVwP4afTi7q7XRv37gVJlXKE+JSGpq3PLHu3i4/FOex5N7/ZU/EeKwtlpj1l6fngaKtXT8Mdy1qeFkLRHA0AAWuNA0dG/uvMYnXlqqfb39iulPD6dX4+x+O8o7rrwoo1PoVLnXF311SylpgXgP3QB/NkJt9h+69Dw205UNct36FjaUdC1PdnQuz3KTMMpGwtsZD5pnj53/sOAVmdhs6AIAgCAIAgCAIAgCAIAgBKApTalteDN6lwxwLtWyTjgw8N2LqfzcuSA1nIuzkvtUYgLN+Jsbvm570n7c15jifG8PlW/V937e5pqVPAseWa43YxZvAnr+w7Klo27b1S39CtnUz0jsRGwC70kka9jRtomZPAj8KM+8kB/wDWzr6ngu/h9rzZ65bL1N1rR5ktT2RsWwTI/hs/iFQ3zvFqdv4GG95D3doB2v109GWxcyAIAgCAIAgCAIAgCAIAgIqmobGxz5HBrGi7nE2DQOZKA592l7Upa5xo8NDhC47jnNvv1JOlmjkz9SoznGEXKTwkDJZE2eMpGiorrOm0LWaEQ/8A0/8AovF8S4zO6lybfpHu/H2XqaqlRRWWbZUVBkPRvIf85rlt7VQ69/ErKlRz+hETZd6WDWYjMGLsp4nSP4NHD8TuTQp0qUq01CJiMXUkoo0LZzlh+NV7pai5hYQ+YjgeO7EDyvb7A+q9VSpxpxUY7Iu4QUI6UdQRsDQA0AACwA4ADQALYSPpAEBrGd88U2Fsa6oJc99/DjZq59uJ6AdygNNwnbvRyP3Z4ZYAfn0eB62sR9igLPw3EoqiMSU8jJGHg5pBCA9SAIAgCAIAgPDjOLw0kTpqmQRxt4k/0A5nsEBzhnTO9Xjk7aalY9kN/LCDq+x+OUjTTjbgO60169OhBzqPCRhvBvWTMmw4YzxJLS1Lh8Vvg/KzoOrua8Nf8RrcQnoh8MF+dfY0VayisszMsjpDvP8AoOinQt4wWEV05ubzI+HOXWQbPNNLZH0ISZUeYa6TFKuOmpQXje3YwPnceLz2sOPIXXorC15MMvdlra0OXHL3Z0rkvLMeHUrKeLW2r3Wt4jzbecf+cLLvOozqAIAgOWceqZMdxdwjPkuWx34MhZfzfXj9Vy3t3C1ourMjNtReNza8S2Zwubu7vhOtYPZqP8w5/ovOU+OyzmLyvB9Cvp1K9N/1OpqLsPxLA5PGp3uDDxey7mPA5SN5fX6FXlnxShc9IvEvB/x4nfGakWhknbXT1Fo69op5OAkBvG/15sPrcd1Yky1opA4BzSHNIuCDcEdQeaA+0AQBAYLOGa6fDYDNUu7MYLb0rujR/fgEBzni2LV2YKoDgxurWa+HTtPMm2rjbjxNly3d3Ttoa5/buyMpqKyy0suYBBhsW7EN6Vw8zyPM/wBeg6BeHurmtxCpql0itl7e5yVa2N9/A9huTvPNyuqlRUFg4m23lny9y3mGyB71k1tlf7Rsx+G3wIz53jzkfIzp6lWXDrbXLmS2W31Oqzo63rlsjfNhmRvZYfbahvvpmjw2kaxRHW/q7Q+gCvi1LYQBAEAQHK+DyHBsYfHNoxr3ROP/AI3Hyv8AtY/dVnFrN3Vs4R3XVeRiSyi/o495t2m/UdR1C8JStObDMH1W69jSQWGocLciDwP0XNOE4vD3/cimkaJm7ZdT1F5KUiCQ62Aux/qPl9R9ld8P/wDQVqPwVvij+69zbrwaJhmOYngMm5r4ZPwOu6J/UsPI+ll7K1vKNzHVTefUlGSexdGSdq9HX7rHn2ec6eG8izj+R+gPobFdRI39AadtD2gQYXH5veTuB8OIH/c8/K3+vJAUDTUtXjlU6aoebXAc+2jB+CNv9lw3t9C2jl9X4GmrWUOnct3CcOiooxFTtAI489erjzcvGValS8qa5vp+fZHFOo0+vV+hO1ttTqV1wpqKNHzZ8vctphshe5ZNbZg8zY02lhdI7U8Gj8bjwC3UKDrTUF5madN1Z6Uarsnyg7Fqx9RVDegjcHSXGkzzqI/S2pHSw5r1EIKEVGOyLyMVFYR0ypEggCAIAgKk2+5P8eAVsI95ALSAD44iePq0/oT0QGM2PZr8aHwJD7yEAD88XI+o4fZeP4rbuzuVXj+mW/1/OpomtLyWZM0OGuvRYqU4VV8XUw8M8EkLm/DqOiq61g11j19TX1jsY+upmTNLHAEHix2oK56U50Zal90QfX9PRlUZp2chpLqU7h5xv4f5XcvQr1tjxdzWKnX5owrxweKiPFge0jEsMa6ncd4btmNmBcYuQLDfUDpqFfQnGazFnbCcZrMXk8WXcuT4lMZqlz3b7t5zj8Up568m9+nBcN7fRt4N9zlr3WmXLp9ZehcNBStgYI4QBYWuNA0dG/uvIzc7meqf29zkzp2eX3fsTtaAuqMdJHY+HuUzDZC9yya2zy1MwaCSbAC5PQDms47Ig32RVNa6XGK+OCmGhO7Hfg1vzSO6DS/2XpLO25MMPd7lzbUOVDruzp7LGBR0NNHTQ/Cwceb3HVzj3J1XWdJlUAQBAEAQHzLGHAtcAQQQQeBB0IKA5dzVhUmA4oHRAmInfiv88TjYsJ6jh9iua7to3NJ05d/UxJZWC7cDxNk8TXxm7XNDmnseX0Xj7dypt0Z7o5U8dGe5zl0mGzy1EQdx+61VKUZ7kJJM8FRHpZ432/qPQ8lxOhOm9UHj87o1S6rEllGs4xlZk9rFjm31EnGPv3HorK24o6S+NPPy2fscbt5xlqozx+3/AEy9FStjbuRcPmdzd+w7Lkk6lxPXPyXZf7+ZthBQWmPm+7PQLDguiMUtiWxG9ykRbIXuWTW2QSPWSDZXW0bMNh7NGdTrKeg5N+vNW3DrbL5svI7rKhl8yXkWtsWyP7DT+PMP8RO0Eg/yY+IYO54n6dFcloWSgCAIAgCAIAgNK2sZPGJUTgwe/iu+E21Jtqz0cB97ICoNkOZCx5pJTz3or8nC+8z68beq87xq0xi5hutzmrx/uRcYluLhV0ZKSyjTnJG5yyYbIXuQg2eWWIHstbpxZqaR8E24LYlgwRPcskWyF7lk1tkL3KRBs1/NeOilhL+LjpGOruvoF0W1B1p47dydCk6s8du5i9imTTXVLq2qBdFE+43hcTzcfs3QnuQOq9LFKKwi+SSWEdGrJkIAgCAIAgCAIAgOcdtuVnUFYytpvKyZ5d5Rbwpm2cf9Xxf6lGcVOLjLZmGsm75Px9tXAyQcSLPH4XjiF42pRdtWdJ7divktEtLM49ykRbIXOQg2QvchBshe5ZItkL3LJrbIHuUiDZ5KuoDGlzjYAXJ6AKSi28Ij1bwisaalmxvEGxReVp0BOohiHF7u/wDewXpLagqMMd+5e29FUoY79zqXBcKjpYI4IG7rI2hoHXqT3J1XQbz3IAgCAIAgCAIAgCAw+bcAjr6WWmltZ7fKfwPGrXD0KA5syfXyYZXSUtUCwF3hyA8GPB8rx2N+PQhVfFLTnUtUd4nPcU9UcrdFzsluO/NeehLUjgUsnw9ymRbIXuWSLZC9yya2yB7lIg2QyPWSDZW+0LHi93s0R0B95b5jyYFccPtsLmS8iysaH+SXkXbskyQMNpd6UD2iYB0p/AOUY9L691almb2gCAIAgCAIAgCAIAgCApX/APQWT95rcQhGrbMnAHFvyv8AodD6jogMfs8zF7RBuvPvIgGv/M35XfovLX9tyK2pfpkVdxT5c89mba9y5zQ2Qvcsmtsge5SINkL3LKINmt5vx4UsV228R+jB06u9Auu0t+dPrstzdbUOdP5Lck2D5JM0v8QqRdjHe5B/mSDjJ6N5d/ReiL86AQBAEAQBAEAQBAEAQBAEBDWUzZWOjkAcx7S1wPMEWIQHK+LUEuBYm5hu5g4Hh4sLjoem9p9wue6t1XpuD8vqaq1NVI6S1KepD2hzTdpFwRzB4FeWSael7opeq6MPcpkGyF7llIg2eKvq2xsc95s1ouStkIOTUUYScnpRXuX8ImxzEAwXazi9w18GIH7bx4eq9HQoqlDSj0FCiqUNKOp8PomQRsihaGRsaGtaOQC3G49CAIAgCAIAgCAIAgCAIAgCArvbTk72+j8WJt6inBcy3GRnFzP0uO47oCp9mmPXaaZ51b5oz1bzb9OKpOJW2Jc2PmVd9Sw+YvM3xz1WormyF7lIg2VtnfGHVEraWC7gHgEN1MshNg0dbE29VdWFvoWuW7Lewt9K5kt2X/sxyY3DKQMIBnks6Z3V3JgP4W3t9zzViWJuCAIAgCAIAgCAIAgCAIAgCAIAgOZNrOWHYVXtnphuxSkyR2Gkbx8Ufpre3Q9lGcFOLi9mRnFSi4s2LBcbjqYw6Mi9vM2+rD0t07rzlWhKlLDPPVqUqUsMw2ccytgYY43AyuFtD/0x1PddNpaupLVLY3Wlq6ktUl09TYNguRv+41Le1M1w9QZdfsPqVeF6XkgCAIAgCAIAgCAIAgCAIAgCAIAgMZmLAoa6B0FSzeY76FpHBzTyIQFF4xsIq2P/AMLNFKy5tv3jcByvoQT6IDLZR2FFsjZMSla5o18GO53z0c/Sw7Aa9QgLughaxoawBrWgBoGgaBoAAgPtAEAQBAEAQBAEAQBAEB//2Q=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6" b="34190"/>
          <a:stretch/>
        </p:blipFill>
        <p:spPr bwMode="auto">
          <a:xfrm>
            <a:off x="506506" y="1203220"/>
            <a:ext cx="858095" cy="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33640" y="836712"/>
            <a:ext cx="1218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Responsáveis dos NEP/SIS</a:t>
            </a:r>
            <a:endParaRPr lang="pt-PT" sz="800" dirty="0"/>
          </a:p>
        </p:txBody>
      </p:sp>
      <p:sp>
        <p:nvSpPr>
          <p:cNvPr id="60" name="Rectangular Callout 59"/>
          <p:cNvSpPr/>
          <p:nvPr/>
        </p:nvSpPr>
        <p:spPr bwMode="auto">
          <a:xfrm>
            <a:off x="1878093" y="1062020"/>
            <a:ext cx="1748759" cy="998828"/>
          </a:xfrm>
          <a:prstGeom prst="wedgeRectCallout">
            <a:avLst>
              <a:gd name="adj1" fmla="val -63998"/>
              <a:gd name="adj2" fmla="val 1710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228600" indent="-228600">
              <a:buFont typeface="+mj-lt"/>
              <a:buAutoNum type="arabicPeriod"/>
            </a:pP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ntroduz os dados no SIS-MA</a:t>
            </a:r>
          </a:p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Efectuar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 análise de 1ª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ordem</a:t>
            </a:r>
          </a:p>
          <a:p>
            <a:pPr marL="228600" indent="-228600">
              <a:buFont typeface="+mj-lt"/>
              <a:buAutoNum type="arabicPeriod"/>
            </a:pP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 análise de 2ª Ordem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5312" y="1128088"/>
            <a:ext cx="8048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6522250" y="836712"/>
            <a:ext cx="8449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Médico Chefe</a:t>
            </a:r>
            <a:endParaRPr lang="pt-PT" sz="800" dirty="0"/>
          </a:p>
        </p:txBody>
      </p:sp>
      <p:sp>
        <p:nvSpPr>
          <p:cNvPr id="63" name="Rectangular Callout 62"/>
          <p:cNvSpPr/>
          <p:nvPr/>
        </p:nvSpPr>
        <p:spPr bwMode="auto">
          <a:xfrm>
            <a:off x="4407424" y="1340769"/>
            <a:ext cx="1404156" cy="478501"/>
          </a:xfrm>
          <a:prstGeom prst="wedgeRectCallout">
            <a:avLst>
              <a:gd name="adj1" fmla="val -57275"/>
              <a:gd name="adj2" fmla="val -718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Disponibiliza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dados para análise e validação</a:t>
            </a:r>
            <a:endParaRPr lang="pt-PT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3938887" y="1533616"/>
            <a:ext cx="2340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045121" y="1524182"/>
            <a:ext cx="2340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Rectangular Callout 68"/>
          <p:cNvSpPr/>
          <p:nvPr/>
        </p:nvSpPr>
        <p:spPr bwMode="auto">
          <a:xfrm>
            <a:off x="7798529" y="1128089"/>
            <a:ext cx="1748759" cy="662612"/>
          </a:xfrm>
          <a:prstGeom prst="wedgeRectCallout">
            <a:avLst>
              <a:gd name="adj1" fmla="val -63407"/>
              <a:gd name="adj2" fmla="val -1481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t"/>
          <a:lstStyle/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análise de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3ª Ordem</a:t>
            </a:r>
          </a:p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 análise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Acompanhamento</a:t>
            </a:r>
          </a:p>
          <a:p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70" name="Elbow Connector 69"/>
          <p:cNvCxnSpPr/>
          <p:nvPr/>
        </p:nvCxnSpPr>
        <p:spPr bwMode="auto">
          <a:xfrm rot="10800000">
            <a:off x="1215446" y="2213288"/>
            <a:ext cx="4829677" cy="315847"/>
          </a:xfrm>
          <a:prstGeom prst="bentConnector3">
            <a:avLst>
              <a:gd name="adj1" fmla="val 99995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6162134" y="2220545"/>
            <a:ext cx="1423331" cy="498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Detecta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alerta dados 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correcção</a:t>
            </a:r>
            <a:endParaRPr lang="pt-PT" sz="1000" dirty="0"/>
          </a:p>
        </p:txBody>
      </p:sp>
      <p:pic>
        <p:nvPicPr>
          <p:cNvPr id="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21" y="3150554"/>
            <a:ext cx="831277" cy="9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6568517" y="2924944"/>
            <a:ext cx="10531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Director de Saúde</a:t>
            </a:r>
            <a:endParaRPr lang="pt-PT" sz="8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8054172" y="2221289"/>
            <a:ext cx="1423331" cy="498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Valida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notifica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 correctos</a:t>
            </a:r>
            <a:endParaRPr lang="pt-PT" sz="1000" dirty="0"/>
          </a:p>
        </p:txBody>
      </p:sp>
      <p:sp>
        <p:nvSpPr>
          <p:cNvPr id="77" name="Rectangle 76"/>
          <p:cNvSpPr/>
          <p:nvPr/>
        </p:nvSpPr>
        <p:spPr>
          <a:xfrm>
            <a:off x="7636252" y="2348880"/>
            <a:ext cx="367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OU</a:t>
            </a:r>
            <a:endParaRPr lang="pt-PT" sz="800" dirty="0"/>
          </a:p>
        </p:txBody>
      </p:sp>
      <p:cxnSp>
        <p:nvCxnSpPr>
          <p:cNvPr id="78" name="Elbow Connector 77"/>
          <p:cNvCxnSpPr/>
          <p:nvPr/>
        </p:nvCxnSpPr>
        <p:spPr bwMode="auto">
          <a:xfrm rot="10800000" flipV="1">
            <a:off x="7791821" y="2852935"/>
            <a:ext cx="982254" cy="653460"/>
          </a:xfrm>
          <a:prstGeom prst="bentConnector3">
            <a:avLst>
              <a:gd name="adj1" fmla="val 1676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Rectangular Callout 78"/>
          <p:cNvSpPr/>
          <p:nvPr/>
        </p:nvSpPr>
        <p:spPr bwMode="auto">
          <a:xfrm>
            <a:off x="7791821" y="3765275"/>
            <a:ext cx="1748759" cy="662612"/>
          </a:xfrm>
          <a:prstGeom prst="wedgeRectCallout">
            <a:avLst>
              <a:gd name="adj1" fmla="val -63407"/>
              <a:gd name="adj2" fmla="val -4068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t"/>
          <a:lstStyle/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análise de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3ª Ordem</a:t>
            </a:r>
          </a:p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Efectua análise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Acompanhamento</a:t>
            </a:r>
          </a:p>
          <a:p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238728" y="3794334"/>
            <a:ext cx="1293937" cy="498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Valida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notificam os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dados correctos</a:t>
            </a:r>
            <a:endParaRPr lang="pt-PT" sz="1000" dirty="0"/>
          </a:p>
        </p:txBody>
      </p:sp>
      <p:cxnSp>
        <p:nvCxnSpPr>
          <p:cNvPr id="86" name="Elbow Connector 85"/>
          <p:cNvCxnSpPr/>
          <p:nvPr/>
        </p:nvCxnSpPr>
        <p:spPr bwMode="auto">
          <a:xfrm rot="10800000">
            <a:off x="935555" y="2204864"/>
            <a:ext cx="3674339" cy="154948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7" y="4365105"/>
            <a:ext cx="346304" cy="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358131" y="4044536"/>
            <a:ext cx="729768" cy="6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Arrow Connector 88"/>
          <p:cNvCxnSpPr/>
          <p:nvPr/>
        </p:nvCxnSpPr>
        <p:spPr bwMode="auto">
          <a:xfrm>
            <a:off x="662523" y="2240578"/>
            <a:ext cx="0" cy="17932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Rectangle 89"/>
          <p:cNvSpPr/>
          <p:nvPr/>
        </p:nvSpPr>
        <p:spPr bwMode="auto">
          <a:xfrm>
            <a:off x="272480" y="4919764"/>
            <a:ext cx="1326147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algn="ctr"/>
            <a:r>
              <a:rPr lang="pt-PT" sz="105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Disponibiliza os dados correctos à província a que pertence</a:t>
            </a:r>
          </a:p>
        </p:txBody>
      </p:sp>
      <p:pic>
        <p:nvPicPr>
          <p:cNvPr id="91" name="Picture 23" descr="http://3.bp.blogspot.com/_wDlsvKb0XwQ/SvIDkDDanxI/AAAAAAAAACo/COa3R4QQUc4/s320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8" y="4491745"/>
            <a:ext cx="1470950" cy="21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Curved Connector 91"/>
          <p:cNvCxnSpPr/>
          <p:nvPr/>
        </p:nvCxnSpPr>
        <p:spPr bwMode="auto">
          <a:xfrm flipV="1">
            <a:off x="2054437" y="4765782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Curved Connector 92"/>
          <p:cNvCxnSpPr/>
          <p:nvPr/>
        </p:nvCxnSpPr>
        <p:spPr bwMode="auto">
          <a:xfrm flipV="1">
            <a:off x="2054437" y="5673401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Curved Connector 93"/>
          <p:cNvCxnSpPr/>
          <p:nvPr/>
        </p:nvCxnSpPr>
        <p:spPr bwMode="auto">
          <a:xfrm flipV="1">
            <a:off x="2054437" y="5219147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Curved Connector 94"/>
          <p:cNvCxnSpPr/>
          <p:nvPr/>
        </p:nvCxnSpPr>
        <p:spPr bwMode="auto">
          <a:xfrm flipV="1">
            <a:off x="2054437" y="6133056"/>
            <a:ext cx="821309" cy="24056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6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1281390" y="953786"/>
            <a:ext cx="508595" cy="4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ounded Rectangle 96"/>
          <p:cNvSpPr/>
          <p:nvPr/>
        </p:nvSpPr>
        <p:spPr bwMode="auto">
          <a:xfrm>
            <a:off x="6254285" y="5459712"/>
            <a:ext cx="3145209" cy="793627"/>
          </a:xfrm>
          <a:prstGeom prst="roundRect">
            <a:avLst/>
          </a:prstGeom>
          <a:noFill/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processo ocorre em paralelo com o Processo de Transmissão de Dados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8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41" y="5639845"/>
            <a:ext cx="408617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5176101" y="3263612"/>
            <a:ext cx="1423331" cy="4534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Detecta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alerta dados 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para correcção</a:t>
            </a:r>
            <a:endParaRPr lang="pt-PT" sz="1000" dirty="0"/>
          </a:p>
        </p:txBody>
      </p:sp>
      <p:sp>
        <p:nvSpPr>
          <p:cNvPr id="37" name="Rectangle 36"/>
          <p:cNvSpPr/>
          <p:nvPr/>
        </p:nvSpPr>
        <p:spPr>
          <a:xfrm>
            <a:off x="4742457" y="3652415"/>
            <a:ext cx="3670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 smtClean="0"/>
              <a:t>OU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3789882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2" y="3937820"/>
            <a:ext cx="4370398" cy="2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164766"/>
            <a:ext cx="4298390" cy="14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44463" y="0"/>
            <a:ext cx="7544841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de 1ª, 2ª e 3ª Ordem</a:t>
            </a:r>
            <a:endParaRPr lang="pt-PT" sz="2000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63" y="981075"/>
            <a:ext cx="4737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1ª Ordem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1ª ordem é efectuada em 2 momentos: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Aquando do lançamento de dados no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endParaRPr lang="pt-PT" sz="14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Tendo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em conta as regras de validação.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880992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4953000" y="983713"/>
            <a:ext cx="4679950" cy="30623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2ª Ordem</a:t>
            </a:r>
          </a:p>
          <a:p>
            <a:pPr algn="just">
              <a:spcAft>
                <a:spcPts val="1800"/>
              </a:spcAft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análise de 2ª ordem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pode ser feita: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Analisando histórico dos elementos de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Dados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Comparando a média de valores já introduzidos para os elementos de dados em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causa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Verificando os Limites máximos e mínimos para a combinação específica dos elementos de dados e Unidade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Organizacional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Efectuando Comentários para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Acompanhamento.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4005263"/>
            <a:ext cx="2205312" cy="2289033"/>
          </a:xfrm>
          <a:prstGeom prst="rect">
            <a:avLst/>
          </a:prstGeom>
          <a:noFill/>
          <a:ln>
            <a:solidFill>
              <a:sysClr val="window" lastClr="FFFFFF">
                <a:lumMod val="75000"/>
              </a:sysClr>
            </a:solidFill>
          </a:ln>
          <a:extLst/>
        </p:spPr>
      </p:pic>
      <p:sp>
        <p:nvSpPr>
          <p:cNvPr id="18" name="Rectangle 17"/>
          <p:cNvSpPr/>
          <p:nvPr/>
        </p:nvSpPr>
        <p:spPr bwMode="auto">
          <a:xfrm>
            <a:off x="5094001" y="5138826"/>
            <a:ext cx="936367" cy="1155470"/>
          </a:xfrm>
          <a:prstGeom prst="rect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Análise do histórico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96753" y="4341455"/>
            <a:ext cx="936367" cy="504000"/>
          </a:xfrm>
          <a:prstGeom prst="rect">
            <a:avLst/>
          </a:prstGeom>
          <a:solidFill>
            <a:srgbClr val="FBC100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Média de Valores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696583" y="4181480"/>
            <a:ext cx="936367" cy="50400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>
            <a:noAutofit/>
          </a:bodyPr>
          <a:lstStyle/>
          <a:p>
            <a:pPr marL="88900" defTabSz="642938"/>
            <a:r>
              <a:rPr lang="pt-PT" sz="1200" dirty="0" smtClean="0">
                <a:solidFill>
                  <a:schemeClr val="bg1"/>
                </a:solidFill>
              </a:rPr>
              <a:t>Limites </a:t>
            </a:r>
            <a:r>
              <a:rPr lang="pt-PT" sz="1200" dirty="0" err="1" smtClean="0">
                <a:solidFill>
                  <a:schemeClr val="bg1"/>
                </a:solidFill>
              </a:rPr>
              <a:t>Máx</a:t>
            </a:r>
            <a:r>
              <a:rPr lang="pt-PT" sz="1200" dirty="0" smtClean="0">
                <a:solidFill>
                  <a:schemeClr val="bg1"/>
                </a:solidFill>
              </a:rPr>
              <a:t> e Min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01272" y="4329080"/>
            <a:ext cx="857471" cy="208800"/>
          </a:xfrm>
          <a:prstGeom prst="rect">
            <a:avLst/>
          </a:prstGeom>
          <a:solidFill>
            <a:schemeClr val="tx1">
              <a:alpha val="30000"/>
            </a:schemeClr>
          </a:solidFill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01272" y="4543055"/>
            <a:ext cx="856800" cy="10080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solidFill>
              <a:srgbClr val="FBC1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" name="Straight Connector 6"/>
          <p:cNvCxnSpPr>
            <a:stCxn id="20" idx="1"/>
            <a:endCxn id="5" idx="3"/>
          </p:cNvCxnSpPr>
          <p:nvPr/>
        </p:nvCxnSpPr>
        <p:spPr bwMode="auto">
          <a:xfrm flipH="1">
            <a:off x="8258743" y="4433480"/>
            <a:ext cx="43784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1" idx="1"/>
            <a:endCxn id="19" idx="3"/>
          </p:cNvCxnSpPr>
          <p:nvPr/>
        </p:nvCxnSpPr>
        <p:spPr bwMode="auto">
          <a:xfrm flipH="1">
            <a:off x="6033120" y="4593455"/>
            <a:ext cx="136815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 bwMode="auto">
          <a:xfrm>
            <a:off x="6321152" y="5138826"/>
            <a:ext cx="2205312" cy="1155470"/>
          </a:xfrm>
          <a:prstGeom prst="rect">
            <a:avLst/>
          </a:prstGeom>
          <a:solidFill>
            <a:srgbClr val="8C0A25">
              <a:alpha val="30000"/>
            </a:srgbClr>
          </a:solidFill>
          <a:ln w="3175">
            <a:solidFill>
              <a:srgbClr val="8C0A25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9" name="Straight Connector 38"/>
          <p:cNvCxnSpPr>
            <a:stCxn id="38" idx="1"/>
            <a:endCxn id="18" idx="3"/>
          </p:cNvCxnSpPr>
          <p:nvPr/>
        </p:nvCxnSpPr>
        <p:spPr bwMode="auto">
          <a:xfrm flipH="1">
            <a:off x="6030368" y="5716561"/>
            <a:ext cx="290784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748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2"/>
          <a:stretch/>
        </p:blipFill>
        <p:spPr bwMode="auto">
          <a:xfrm>
            <a:off x="200025" y="4293096"/>
            <a:ext cx="4464942" cy="20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9034" y="0"/>
            <a:ext cx="7560270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de 1ª, 2ª e 3ª Ordem (</a:t>
            </a:r>
            <a:r>
              <a:rPr lang="pt-PT" sz="2000" dirty="0" err="1" smtClean="0">
                <a:ea typeface="ＭＳ Ｐゴシック" charset="0"/>
              </a:rPr>
              <a:t>cont</a:t>
            </a:r>
            <a:r>
              <a:rPr lang="pt-PT" sz="2000" dirty="0" smtClean="0">
                <a:ea typeface="ＭＳ Ｐゴシック" charset="0"/>
              </a:rPr>
              <a:t>.)</a:t>
            </a:r>
            <a:endParaRPr lang="pt-PT" sz="2000" dirty="0"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880992" y="980728"/>
            <a:ext cx="0" cy="532799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4953000" y="983713"/>
            <a:ext cx="4679950" cy="180049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</a:t>
            </a:r>
          </a:p>
          <a:p>
            <a:pPr algn="just">
              <a:spcAft>
                <a:spcPts val="1800"/>
              </a:spcAft>
            </a:pPr>
            <a:r>
              <a:rPr lang="pt-PT" sz="13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Médico Chefe fará uma validação de 3ª </a:t>
            </a: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Ordem.</a:t>
            </a:r>
            <a:endParaRPr lang="pt-PT" sz="13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800"/>
              </a:spcAft>
            </a:pPr>
            <a:endParaRPr lang="pt-PT" sz="1300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Aft>
                <a:spcPts val="1800"/>
              </a:spcAft>
            </a:pPr>
            <a:r>
              <a:rPr lang="pt-PT" sz="13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Esta análise é feita através da consulta às seguintes funcionalidades do SIS-MA: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034" y="970261"/>
            <a:ext cx="4679950" cy="1862048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Disponibilização de dados após análise de 1ª e 2ª Ordem</a:t>
            </a:r>
          </a:p>
          <a:p>
            <a:pPr algn="just">
              <a:spcAft>
                <a:spcPts val="1800"/>
              </a:spcAft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Feitas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as análises de 1ª e 2ª Ordem o Responsável do NEP/SIS Disponibiliza os Dados para o Médico Chefe: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Efectuando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Complete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à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Ficha</a:t>
            </a:r>
          </a:p>
          <a:p>
            <a:pPr marL="342900" indent="-342900" algn="just">
              <a:spcAft>
                <a:spcPts val="1800"/>
              </a:spcAft>
              <a:buAutoNum type="arabicPeriod"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Informando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– Usando o Sistema de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Mensagens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1953"/>
          <a:stretch/>
        </p:blipFill>
        <p:spPr bwMode="auto">
          <a:xfrm>
            <a:off x="200472" y="3319662"/>
            <a:ext cx="4464495" cy="663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Oval 24"/>
          <p:cNvSpPr/>
          <p:nvPr/>
        </p:nvSpPr>
        <p:spPr bwMode="auto">
          <a:xfrm>
            <a:off x="4448944" y="3140968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48944" y="4149080"/>
            <a:ext cx="360040" cy="360040"/>
          </a:xfrm>
          <a:prstGeom prst="ellipse">
            <a:avLst/>
          </a:prstGeom>
          <a:solidFill>
            <a:srgbClr val="8C0A25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091193" y="371703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3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91193" y="3284984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2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91193" y="286172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29301" y="2861720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Relatórios padrão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35657" y="3285700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Tabelas de relatórios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35657" y="371774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Relatórios de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conjuntos de dados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91193" y="414908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4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528127" y="4149796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Relatório de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taxa de reportagem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097064" y="5436440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097064" y="5004392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097064" y="4581128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535172" y="458112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Visualizador de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dados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541528" y="5005108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Tabelas dinâmicas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web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541528" y="5437156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Módulo SIG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097064" y="5868488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533998" y="5869204"/>
            <a:ext cx="408274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Análise de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acompanhamento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090611" y="4581796"/>
            <a:ext cx="4514598" cy="399367"/>
          </a:xfrm>
          <a:prstGeom prst="rect">
            <a:avLst/>
          </a:prstGeom>
          <a:noFill/>
          <a:ln w="38100"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r>
              <a:rPr lang="pt-PT" sz="1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090611" y="2878036"/>
            <a:ext cx="4514598" cy="399367"/>
          </a:xfrm>
          <a:prstGeom prst="rect">
            <a:avLst/>
          </a:prstGeom>
          <a:noFill/>
          <a:ln w="38100"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r>
              <a:rPr lang="pt-PT" sz="1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90611" y="5868440"/>
            <a:ext cx="4514598" cy="399367"/>
          </a:xfrm>
          <a:prstGeom prst="rect">
            <a:avLst/>
          </a:prstGeom>
          <a:noFill/>
          <a:ln w="38100"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r>
              <a:rPr lang="pt-PT" sz="1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9034" y="0"/>
            <a:ext cx="7560270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</a:t>
            </a:r>
            <a:r>
              <a:rPr lang="pt-PT" sz="2000" dirty="0">
                <a:ea typeface="ＭＳ Ｐゴシック" charset="0"/>
              </a:rPr>
              <a:t>de 1ª, 2ª e 3ª Ordem (</a:t>
            </a:r>
            <a:r>
              <a:rPr lang="pt-PT" sz="2000" dirty="0" err="1">
                <a:ea typeface="ＭＳ Ｐゴシック" charset="0"/>
              </a:rPr>
              <a:t>cont</a:t>
            </a:r>
            <a:r>
              <a:rPr lang="pt-PT" sz="2000" dirty="0">
                <a:ea typeface="ＭＳ Ｐゴシック" charset="0"/>
              </a:rPr>
              <a:t>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192" b="29206"/>
          <a:stretch/>
        </p:blipFill>
        <p:spPr bwMode="auto">
          <a:xfrm>
            <a:off x="1961059" y="3519735"/>
            <a:ext cx="2847925" cy="12054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29034" y="983713"/>
            <a:ext cx="4679950" cy="30777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 (</a:t>
            </a:r>
            <a:r>
              <a:rPr lang="pt-PT" sz="1400" u="sng" dirty="0" err="1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.)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relatório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padrão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3528" y="3519735"/>
            <a:ext cx="1530000" cy="1205409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</a:t>
            </a:r>
            <a:r>
              <a:rPr lang="pt-PT" sz="1200" dirty="0" smtClean="0">
                <a:solidFill>
                  <a:schemeClr val="tx1"/>
                </a:solidFill>
              </a:rPr>
              <a:t>janela </a:t>
            </a:r>
            <a:r>
              <a:rPr lang="pt-PT" sz="1200" dirty="0">
                <a:solidFill>
                  <a:schemeClr val="tx1"/>
                </a:solidFill>
              </a:rPr>
              <a:t>Relatórios seleccione </a:t>
            </a:r>
            <a:r>
              <a:rPr lang="pt-PT" sz="1200" dirty="0" smtClean="0">
                <a:solidFill>
                  <a:schemeClr val="tx1"/>
                </a:solidFill>
              </a:rPr>
              <a:t>“Relatórios </a:t>
            </a:r>
            <a:r>
              <a:rPr lang="pt-PT" sz="1200" dirty="0">
                <a:solidFill>
                  <a:schemeClr val="tx1"/>
                </a:solidFill>
              </a:rPr>
              <a:t>Padrão”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83509" y="3339715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 r="1575" b="8609"/>
          <a:stretch/>
        </p:blipFill>
        <p:spPr bwMode="auto">
          <a:xfrm>
            <a:off x="5069126" y="4833762"/>
            <a:ext cx="4563823" cy="683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069126" y="4401714"/>
            <a:ext cx="4563823" cy="416568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588" defTabSz="642938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 informação do Relatório é apresentada em forma de tabela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212788" y="2011852"/>
            <a:ext cx="2476516" cy="214386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Na janela “Parâmetros da tabela de relatório”, </a:t>
            </a:r>
            <a:r>
              <a:rPr lang="pt-PT" sz="1200" dirty="0" smtClean="0">
                <a:solidFill>
                  <a:schemeClr val="tx1"/>
                </a:solidFill>
              </a:rPr>
              <a:t>seleccione:</a:t>
            </a:r>
            <a:endParaRPr lang="pt-PT" sz="1200" dirty="0">
              <a:solidFill>
                <a:schemeClr val="tx1"/>
              </a:solidFill>
            </a:endParaRP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o </a:t>
            </a:r>
            <a:r>
              <a:rPr lang="pt-PT" sz="1200" dirty="0">
                <a:solidFill>
                  <a:schemeClr val="tx1"/>
                </a:solidFill>
              </a:rPr>
              <a:t>período “Período de Reporte”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a </a:t>
            </a:r>
            <a:r>
              <a:rPr lang="pt-PT" sz="1200" dirty="0">
                <a:solidFill>
                  <a:schemeClr val="tx1"/>
                </a:solidFill>
              </a:rPr>
              <a:t>Unidade Organizacional</a:t>
            </a:r>
          </a:p>
          <a:p>
            <a:pPr marL="173038" indent="-171450" defTabSz="642938"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tx1"/>
                </a:solidFill>
              </a:rPr>
              <a:t>“</a:t>
            </a:r>
            <a:r>
              <a:rPr lang="pt-PT" sz="1200" dirty="0">
                <a:solidFill>
                  <a:schemeClr val="tx1"/>
                </a:solidFill>
              </a:rPr>
              <a:t>Obter Relatório” 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069127" y="183183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43" y="2011852"/>
            <a:ext cx="1782467" cy="214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363189" y="2016447"/>
            <a:ext cx="2351962" cy="1196529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Clique no Painel de Aplicações &gt; e de seguida </a:t>
            </a:r>
            <a:r>
              <a:rPr lang="pt-PT" sz="1200" dirty="0">
                <a:solidFill>
                  <a:schemeClr val="tx1"/>
                </a:solidFill>
              </a:rPr>
              <a:t>no </a:t>
            </a:r>
            <a:r>
              <a:rPr lang="pt-PT" sz="1200" dirty="0" smtClean="0">
                <a:solidFill>
                  <a:schemeClr val="tx1"/>
                </a:solidFill>
              </a:rPr>
              <a:t>Ícone “Relatórios</a:t>
            </a:r>
            <a:r>
              <a:rPr lang="pt-PT" sz="12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91" y="2001277"/>
            <a:ext cx="2003293" cy="11807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 bwMode="auto">
          <a:xfrm>
            <a:off x="183170" y="190425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69888" y="5085184"/>
            <a:ext cx="1342752" cy="1296143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Escolha o </a:t>
            </a:r>
            <a:r>
              <a:rPr lang="pt-PT" sz="1200" dirty="0" smtClean="0">
                <a:solidFill>
                  <a:schemeClr val="tx1"/>
                </a:solidFill>
              </a:rPr>
              <a:t>relatório da lista ou filtre-o pelo nome &gt; e clique em “Criar” através do botão direito do rato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72013" y="4851881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5113952"/>
            <a:ext cx="3024336" cy="12673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8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</a:t>
            </a:r>
            <a:r>
              <a:rPr lang="pt-PT" sz="2000" dirty="0">
                <a:ea typeface="ＭＳ Ｐゴシック" charset="0"/>
              </a:rPr>
              <a:t>de 1ª, 2ª e 3ª Ordem (</a:t>
            </a:r>
            <a:r>
              <a:rPr lang="pt-PT" sz="2000" dirty="0" err="1">
                <a:ea typeface="ＭＳ Ｐゴシック" charset="0"/>
              </a:rPr>
              <a:t>cont</a:t>
            </a:r>
            <a:r>
              <a:rPr lang="pt-PT" sz="2000" dirty="0">
                <a:ea typeface="ＭＳ Ｐゴシック" charset="0"/>
              </a:rPr>
              <a:t>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034" y="983713"/>
            <a:ext cx="4679950" cy="75405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</a:t>
            </a: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Ordem (</a:t>
            </a:r>
            <a:r>
              <a:rPr lang="pt-PT" sz="1400" u="sng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.)</a:t>
            </a:r>
          </a:p>
          <a:p>
            <a:pPr algn="just">
              <a:spcAft>
                <a:spcPts val="1800"/>
              </a:spcAft>
            </a:pP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5"/>
          <a:stretch/>
        </p:blipFill>
        <p:spPr bwMode="auto">
          <a:xfrm>
            <a:off x="228200" y="4257625"/>
            <a:ext cx="4653364" cy="14706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Line Callout 2 (Accent Bar) 52"/>
          <p:cNvSpPr/>
          <p:nvPr/>
        </p:nvSpPr>
        <p:spPr bwMode="auto">
          <a:xfrm>
            <a:off x="2446118" y="3765032"/>
            <a:ext cx="1066722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32230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105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Botão para Gerar Gráfico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1" name="Line Callout 2 (Accent Bar) 60"/>
          <p:cNvSpPr/>
          <p:nvPr/>
        </p:nvSpPr>
        <p:spPr bwMode="auto">
          <a:xfrm>
            <a:off x="3836876" y="5847611"/>
            <a:ext cx="828092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498"/>
              <a:gd name="adj6" fmla="val -50154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Geração do Gráfico</a:t>
            </a:r>
            <a:endParaRPr lang="en-US" sz="9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3" name="Line Callout 2 (Accent Bar) 62"/>
          <p:cNvSpPr/>
          <p:nvPr/>
        </p:nvSpPr>
        <p:spPr bwMode="auto">
          <a:xfrm>
            <a:off x="632520" y="5728278"/>
            <a:ext cx="2490975" cy="72505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195"/>
              <a:gd name="adj6" fmla="val -2132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05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definição de elementos a incluir no gráfico: indicadores; elementos de dados; taxas de reporte; periodicidade para o gráfica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0" name="Line Callout 2 (Accent Bar) 69"/>
          <p:cNvSpPr/>
          <p:nvPr/>
        </p:nvSpPr>
        <p:spPr bwMode="auto">
          <a:xfrm>
            <a:off x="476770" y="3697452"/>
            <a:ext cx="1296144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639"/>
              <a:gd name="adj6" fmla="val 36505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105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Área de Escolha do Tipo de Gráfico</a:t>
            </a:r>
            <a:endParaRPr lang="en-US" sz="105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200" y="4257625"/>
            <a:ext cx="1620000" cy="173670"/>
          </a:xfrm>
          <a:prstGeom prst="rect">
            <a:avLst/>
          </a:prstGeom>
          <a:solidFill>
            <a:srgbClr val="FBC100">
              <a:alpha val="20000"/>
            </a:srgbClr>
          </a:solidFill>
          <a:ln w="3175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" name="Line Callout 2 (Accent Bar) 70"/>
          <p:cNvSpPr/>
          <p:nvPr/>
        </p:nvSpPr>
        <p:spPr bwMode="auto">
          <a:xfrm>
            <a:off x="2000672" y="4479459"/>
            <a:ext cx="1410823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75"/>
              <a:gd name="adj6" fmla="val -29587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050" dirty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</a:rPr>
              <a:t>Definição das coordenadas e filtros</a:t>
            </a:r>
          </a:p>
        </p:txBody>
      </p:sp>
      <p:sp>
        <p:nvSpPr>
          <p:cNvPr id="72" name="Line Callout 2 (Accent Bar) 71"/>
          <p:cNvSpPr/>
          <p:nvPr/>
        </p:nvSpPr>
        <p:spPr bwMode="auto">
          <a:xfrm flipH="1">
            <a:off x="3463287" y="3759379"/>
            <a:ext cx="913649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956"/>
              <a:gd name="adj6" fmla="val 5087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Atalho para o Visualizador de Dados</a:t>
            </a:r>
            <a:endParaRPr lang="en-US" sz="9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3" name="Line Callout 2 (Accent Bar) 72"/>
          <p:cNvSpPr/>
          <p:nvPr/>
        </p:nvSpPr>
        <p:spPr bwMode="auto">
          <a:xfrm>
            <a:off x="3844345" y="4479459"/>
            <a:ext cx="964639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625"/>
              <a:gd name="adj6" fmla="val 27039"/>
            </a:avLst>
          </a:prstGeom>
          <a:noFill/>
          <a:ln w="31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5709" tIns="35709" rIns="35709" bIns="35709" rtlCol="0" anchor="ctr"/>
          <a:lstStyle/>
          <a:p>
            <a:pPr marL="88900" algn="ctr" defTabSz="642938"/>
            <a:r>
              <a:rPr lang="pt-PT" sz="9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Atalho para as Tabelas Pivot</a:t>
            </a:r>
            <a:endParaRPr lang="en-US" sz="9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64" y="3265239"/>
            <a:ext cx="479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+mn-lt"/>
              </a:rPr>
              <a:t>A janela de visualizador de dados contém os seguintes itens:</a:t>
            </a:r>
            <a:endParaRPr lang="pt-PT" sz="1400" dirty="0">
              <a:latin typeface="+mn-lt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77036" y="2035814"/>
            <a:ext cx="4355914" cy="108541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t" anchorCtr="0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Escolha </a:t>
            </a:r>
            <a:r>
              <a:rPr lang="pt-PT" sz="1200" dirty="0" smtClean="0">
                <a:solidFill>
                  <a:schemeClr val="tx1"/>
                </a:solidFill>
              </a:rPr>
              <a:t>o tipo </a:t>
            </a:r>
            <a:r>
              <a:rPr lang="pt-PT" sz="1200" dirty="0">
                <a:solidFill>
                  <a:schemeClr val="tx1"/>
                </a:solidFill>
              </a:rPr>
              <a:t>de </a:t>
            </a:r>
            <a:r>
              <a:rPr lang="pt-PT" sz="1200" dirty="0" smtClean="0">
                <a:solidFill>
                  <a:schemeClr val="tx1"/>
                </a:solidFill>
              </a:rPr>
              <a:t>gráfico que se pretende visualizar. Existem 8 opções.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097016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571246"/>
            <a:ext cx="4104456" cy="4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06" y="3340254"/>
            <a:ext cx="2209529" cy="154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3340256"/>
            <a:ext cx="2087662" cy="15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ectangle 82"/>
          <p:cNvSpPr/>
          <p:nvPr/>
        </p:nvSpPr>
        <p:spPr bwMode="auto">
          <a:xfrm>
            <a:off x="5259807" y="5445224"/>
            <a:ext cx="1997449" cy="82024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Defina os parâmetros para o gráfico que se pretende visualizar. </a:t>
            </a:r>
            <a:endParaRPr lang="pt-PT" sz="1200" dirty="0">
              <a:solidFill>
                <a:schemeClr val="tx1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4" b="75135"/>
          <a:stretch/>
        </p:blipFill>
        <p:spPr bwMode="auto">
          <a:xfrm>
            <a:off x="7339332" y="5467331"/>
            <a:ext cx="2276389" cy="7981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6" name="Oval 85"/>
          <p:cNvSpPr/>
          <p:nvPr/>
        </p:nvSpPr>
        <p:spPr bwMode="auto">
          <a:xfrm>
            <a:off x="5097463" y="53012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8482" y="1927362"/>
            <a:ext cx="2052229" cy="1128971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Clique no Painel de Aplicações </a:t>
            </a:r>
            <a:r>
              <a:rPr lang="pt-PT" sz="1200" dirty="0" smtClean="0">
                <a:solidFill>
                  <a:schemeClr val="tx1"/>
                </a:solidFill>
              </a:rPr>
              <a:t>&gt; e de </a:t>
            </a:r>
            <a:r>
              <a:rPr lang="pt-PT" sz="1200" dirty="0">
                <a:solidFill>
                  <a:schemeClr val="tx1"/>
                </a:solidFill>
              </a:rPr>
              <a:t>seguida no Ícone “Relatórios”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00472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58" y="1933174"/>
            <a:ext cx="1634491" cy="11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</a:t>
            </a:r>
            <a:r>
              <a:rPr lang="pt-PT" sz="2000" dirty="0">
                <a:ea typeface="ＭＳ Ｐゴシック" charset="0"/>
              </a:rPr>
              <a:t>de 1ª, 2ª e 3ª Ordem (</a:t>
            </a:r>
            <a:r>
              <a:rPr lang="pt-PT" sz="2000" dirty="0" err="1">
                <a:ea typeface="ＭＳ Ｐゴシック" charset="0"/>
              </a:rPr>
              <a:t>cont</a:t>
            </a:r>
            <a:r>
              <a:rPr lang="pt-PT" sz="2000" dirty="0">
                <a:ea typeface="ＭＳ Ｐゴシック" charset="0"/>
              </a:rPr>
              <a:t>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034" y="983713"/>
            <a:ext cx="4679950" cy="75405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 </a:t>
            </a:r>
            <a:r>
              <a:rPr lang="pt-PT" sz="1400" u="sng" dirty="0"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pt-PT" sz="1400" u="sng" dirty="0" err="1"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cont</a:t>
            </a:r>
            <a:r>
              <a:rPr lang="pt-PT" sz="1400" u="sng" dirty="0"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.)</a:t>
            </a:r>
          </a:p>
          <a:p>
            <a:pPr algn="just">
              <a:spcAft>
                <a:spcPts val="1800"/>
              </a:spcAft>
            </a:pP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63528" y="2024844"/>
            <a:ext cx="1800000" cy="684075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Determine os elementos para o gráfico.  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696" y="2024845"/>
            <a:ext cx="7416824" cy="612067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rPr>
              <a:t>Dependo do gráfico que deseja extrair, pode escolher um único elemento ou a combinação de vários elementos, sejam eles</a:t>
            </a:r>
            <a:r>
              <a:rPr lang="pt-PT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rPr>
              <a:t>:</a:t>
            </a:r>
            <a:endParaRPr lang="pt-PT" sz="1200" dirty="0">
              <a:solidFill>
                <a:schemeClr val="tx1"/>
              </a:solidFill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44488" y="3151273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34224" y="3151272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Indicadores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16696" y="2636913"/>
            <a:ext cx="7416254" cy="72007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400" dirty="0">
              <a:solidFill>
                <a:schemeClr val="bg1"/>
              </a:solidFill>
              <a:ea typeface="ヒラギノ角ゴ ProN W3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12840" y="3140969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02576" y="3140968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Elementos de dados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681192" y="3151274"/>
            <a:ext cx="163057" cy="421743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1600" dirty="0">
              <a:solidFill>
                <a:schemeClr val="bg1"/>
              </a:solidFill>
              <a:latin typeface="+mn-lt"/>
              <a:ea typeface="ヒラギノ角ゴ ProN W3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70928" y="3151273"/>
            <a:ext cx="2762592" cy="421743"/>
          </a:xfrm>
          <a:prstGeom prst="rect">
            <a:avLst/>
          </a:prstGeom>
          <a:solidFill>
            <a:srgbClr val="8C0A25">
              <a:alpha val="1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Taxas de relatório</a:t>
            </a:r>
            <a:endParaRPr lang="pt-PT" sz="14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528" y="3588654"/>
            <a:ext cx="2933288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Clique em Indicadores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Escola a ficha/ formulário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300" dirty="0" smtClean="0">
                <a:latin typeface="+mn-lt"/>
                <a:cs typeface="Calibri" pitchFamily="34" charset="0"/>
              </a:rPr>
              <a:t>Determine os indicadores para o gráfico 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6"/>
          <a:stretch/>
        </p:blipFill>
        <p:spPr bwMode="auto">
          <a:xfrm>
            <a:off x="399889" y="4797153"/>
            <a:ext cx="2896928" cy="13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48"/>
          <p:cNvSpPr/>
          <p:nvPr/>
        </p:nvSpPr>
        <p:spPr bwMode="auto">
          <a:xfrm>
            <a:off x="313889" y="467520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684570" y="579181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6777" y="493854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12840" y="3573016"/>
            <a:ext cx="3026814" cy="1200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182563" indent="-182563" algn="just">
              <a:spcAft>
                <a:spcPts val="600"/>
              </a:spcAft>
              <a:buFont typeface="+mj-lt"/>
              <a:buAutoNum type="arabicPeriod"/>
              <a:defRPr sz="1300">
                <a:latin typeface="+mn-lt"/>
                <a:cs typeface="Calibri" pitchFamily="34" charset="0"/>
              </a:defRPr>
            </a:lvl1pPr>
          </a:lstStyle>
          <a:p>
            <a:r>
              <a:rPr lang="pt-PT" dirty="0"/>
              <a:t>Clique em Elementos de Dados</a:t>
            </a:r>
          </a:p>
          <a:p>
            <a:r>
              <a:rPr lang="pt-PT" dirty="0"/>
              <a:t>Escola a ficha/ formulário para seleccionar os elementos de dados</a:t>
            </a:r>
          </a:p>
          <a:p>
            <a:r>
              <a:rPr lang="pt-PT" dirty="0"/>
              <a:t>Seleccione os elementos de </a:t>
            </a:r>
            <a:r>
              <a:rPr lang="pt-PT" dirty="0" smtClean="0"/>
              <a:t>dados</a:t>
            </a:r>
            <a:endParaRPr lang="pt-PT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007"/>
          <a:stretch/>
        </p:blipFill>
        <p:spPr bwMode="auto">
          <a:xfrm>
            <a:off x="3512841" y="4812790"/>
            <a:ext cx="2952328" cy="1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 bwMode="auto">
          <a:xfrm>
            <a:off x="3512841" y="467520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817980" y="5804037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529096" y="4950764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81192" y="3588654"/>
            <a:ext cx="2952328" cy="702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marL="182563" indent="-182563" algn="just">
              <a:spcAft>
                <a:spcPts val="600"/>
              </a:spcAft>
              <a:buFont typeface="+mj-lt"/>
              <a:buAutoNum type="arabicPeriod"/>
              <a:defRPr sz="1300">
                <a:latin typeface="+mn-lt"/>
                <a:cs typeface="Calibri" pitchFamily="34" charset="0"/>
              </a:defRPr>
            </a:lvl1pPr>
          </a:lstStyle>
          <a:p>
            <a:r>
              <a:rPr lang="pt-PT" dirty="0"/>
              <a:t>Clique em Taxas de relatório</a:t>
            </a:r>
          </a:p>
          <a:p>
            <a:r>
              <a:rPr lang="pt-PT" dirty="0"/>
              <a:t>Escola a ficha ou fichas  a mostrar as </a:t>
            </a:r>
            <a:r>
              <a:rPr lang="pt-PT" dirty="0" smtClean="0"/>
              <a:t>taxas </a:t>
            </a:r>
            <a:r>
              <a:rPr lang="pt-PT" dirty="0"/>
              <a:t>de relatórios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18" y="4812790"/>
            <a:ext cx="2913345" cy="11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/>
          <p:cNvSpPr/>
          <p:nvPr/>
        </p:nvSpPr>
        <p:spPr bwMode="auto">
          <a:xfrm>
            <a:off x="6644428" y="4773121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964224" y="538041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5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3.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Validação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e Controle de Qualidade de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Dados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Análise </a:t>
            </a:r>
            <a:r>
              <a:rPr lang="pt-PT" sz="2000" dirty="0">
                <a:ea typeface="ＭＳ Ｐゴシック" charset="0"/>
              </a:rPr>
              <a:t>de 1ª, 2ª e 3ª Ordem (</a:t>
            </a:r>
            <a:r>
              <a:rPr lang="pt-PT" sz="2000" dirty="0" err="1">
                <a:ea typeface="ＭＳ Ｐゴシック" charset="0"/>
              </a:rPr>
              <a:t>cont</a:t>
            </a:r>
            <a:r>
              <a:rPr lang="pt-PT" sz="2000" dirty="0">
                <a:ea typeface="ＭＳ Ｐゴシック" charset="0"/>
              </a:rPr>
              <a:t>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034" y="983713"/>
            <a:ext cx="4679950" cy="754053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Análise de 3ª Ordem (</a:t>
            </a:r>
            <a:r>
              <a:rPr lang="pt-PT" sz="1400" u="sng" dirty="0" err="1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</a:t>
            </a:r>
            <a:r>
              <a:rPr lang="pt-PT" sz="1400" u="sng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.)</a:t>
            </a:r>
          </a:p>
          <a:p>
            <a:pPr algn="just">
              <a:spcAft>
                <a:spcPts val="1800"/>
              </a:spcAft>
            </a:pPr>
            <a:endParaRPr lang="pt-PT" sz="1400" u="sng" dirty="0" smtClean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3888" y="1388303"/>
            <a:ext cx="432000" cy="432000"/>
          </a:xfrm>
          <a:prstGeom prst="rect">
            <a:avLst/>
          </a:prstGeom>
          <a:solidFill>
            <a:srgbClr val="8C0A2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21996" y="1388303"/>
            <a:ext cx="4186988" cy="432000"/>
          </a:xfrm>
          <a:prstGeom prst="rect">
            <a:avLst/>
          </a:prstGeom>
          <a:solidFill>
            <a:srgbClr val="8C0A25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Utilizando o visualizador de dados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63528" y="2024845"/>
            <a:ext cx="4445456" cy="324036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Determine o </a:t>
            </a:r>
            <a:r>
              <a:rPr lang="pt-PT" sz="1200" dirty="0" smtClean="0">
                <a:solidFill>
                  <a:schemeClr val="tx1"/>
                </a:solidFill>
              </a:rPr>
              <a:t>“período de tempo”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83509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277036" y="2035814"/>
            <a:ext cx="3095988" cy="529090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>
                <a:solidFill>
                  <a:schemeClr val="tx1"/>
                </a:solidFill>
              </a:rPr>
              <a:t>Seleccione o nível ou níveis de Unidade Organizacionais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5097016" y="1844824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996" y="2348881"/>
            <a:ext cx="4186988" cy="1440159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Clique em Períodos</a:t>
            </a:r>
          </a:p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Seleccione o Tipo de Período (Diário, Semanal, Mensal, etc.). Use os botões “</a:t>
            </a:r>
            <a:r>
              <a:rPr lang="pt-PT" sz="1200" dirty="0" err="1">
                <a:solidFill>
                  <a:srgbClr val="000000"/>
                </a:solidFill>
                <a:cs typeface="Calibri" pitchFamily="34" charset="0"/>
              </a:rPr>
              <a:t>Prev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” e “</a:t>
            </a:r>
            <a:r>
              <a:rPr lang="pt-PT" sz="1200" dirty="0" err="1">
                <a:solidFill>
                  <a:srgbClr val="000000"/>
                </a:solidFill>
                <a:cs typeface="Calibri" pitchFamily="34" charset="0"/>
              </a:rPr>
              <a:t>Next</a:t>
            </a: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” para seleccionar períodos seguinte ou anteriores.</a:t>
            </a:r>
          </a:p>
          <a:p>
            <a:pPr marL="182563" lvl="0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Na caixa Disponível / Escolhido seleccione os períodos (de acordo com o tipo de período seleccionado no ponto </a:t>
            </a:r>
            <a:r>
              <a:rPr lang="pt-PT" sz="1200" dirty="0" smtClean="0">
                <a:solidFill>
                  <a:srgbClr val="000000"/>
                </a:solidFill>
                <a:cs typeface="Calibri" pitchFamily="34" charset="0"/>
              </a:rPr>
              <a:t>2</a:t>
            </a:r>
            <a:endParaRPr lang="pt-PT" sz="120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/>
        </p:blipFill>
        <p:spPr bwMode="auto">
          <a:xfrm>
            <a:off x="621996" y="3976616"/>
            <a:ext cx="4186988" cy="149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 bwMode="auto">
          <a:xfrm>
            <a:off x="576036" y="3846595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499541" y="5103393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153755" y="4253931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5889" y="5589240"/>
            <a:ext cx="3024000" cy="828675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  <a:sym typeface="Gill Sans" charset="0"/>
              </a:rPr>
              <a:t>Poderá também escolher períodos de tempo já pré-definidos, na ultima secção da caixa períodos. 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9" y="5589240"/>
            <a:ext cx="1114425" cy="828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457056" y="2564904"/>
            <a:ext cx="2915968" cy="809276"/>
          </a:xfrm>
          <a:prstGeom prst="rect">
            <a:avLst/>
          </a:prstGeom>
          <a:solidFill>
            <a:srgbClr val="FBC100">
              <a:alpha val="1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5709" rIns="35709" bIns="3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Clique em Unidades Organizacionais</a:t>
            </a:r>
          </a:p>
          <a:p>
            <a:pPr marL="182563" indent="-182563" algn="just"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000000"/>
                </a:solidFill>
                <a:cs typeface="Calibri" pitchFamily="34" charset="0"/>
              </a:rPr>
              <a:t>Seleccione o nível ou níveis de Unidade Organizacionais a apresentar no gráfico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6" b="7844"/>
          <a:stretch/>
        </p:blipFill>
        <p:spPr bwMode="auto">
          <a:xfrm>
            <a:off x="8373024" y="2035814"/>
            <a:ext cx="1259926" cy="133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8373024" y="2004168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9284013" y="2638000"/>
            <a:ext cx="288000" cy="288000"/>
          </a:xfrm>
          <a:prstGeom prst="ellipse">
            <a:avLst/>
          </a:prstGeom>
          <a:solidFill>
            <a:srgbClr val="8C0A25">
              <a:alpha val="30000"/>
            </a:srgbClr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200" b="1" dirty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277036" y="3691998"/>
            <a:ext cx="4355914" cy="442597"/>
          </a:xfrm>
          <a:prstGeom prst="rect">
            <a:avLst/>
          </a:prstGeom>
          <a:solidFill>
            <a:srgbClr val="FBC100">
              <a:alpha val="30000"/>
            </a:srgbClr>
          </a:solidFill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0" tIns="35709" rIns="35709" bIns="35709" rtlCol="0" anchor="ctr" anchorCtr="0"/>
          <a:lstStyle/>
          <a:p>
            <a:pPr marL="1588" defTabSz="642938"/>
            <a:r>
              <a:rPr lang="pt-PT" sz="1200" dirty="0" smtClean="0">
                <a:solidFill>
                  <a:schemeClr val="tx1"/>
                </a:solidFill>
              </a:rPr>
              <a:t>Clique no botão “actualizar” para gerar o gráfico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097016" y="3501008"/>
            <a:ext cx="360040" cy="360040"/>
          </a:xfrm>
          <a:prstGeom prst="ellipse">
            <a:avLst/>
          </a:prstGeom>
          <a:solidFill>
            <a:srgbClr val="FBC1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5" y="4192056"/>
            <a:ext cx="3707631" cy="24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1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ts val="4500"/>
              </a:lnSpc>
              <a:defRPr/>
            </a:pPr>
            <a:r>
              <a:rPr lang="pt-PT" dirty="0">
                <a:ea typeface="ＭＳ Ｐゴシック" charset="0"/>
                <a:sym typeface="Franklin Gothic Medium" charset="0"/>
              </a:rPr>
              <a:t>4</a:t>
            </a:r>
            <a:r>
              <a:rPr lang="pt-PT" dirty="0" smtClean="0">
                <a:ea typeface="ＭＳ Ｐゴシック" charset="0"/>
                <a:sym typeface="Franklin Gothic Medium" charset="0"/>
              </a:rPr>
              <a:t>. Retro Informação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/>
              <a:t>Descrição do </a:t>
            </a:r>
            <a:r>
              <a:rPr lang="pt-PT" dirty="0" smtClean="0"/>
              <a:t>Processo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 smtClean="0"/>
              <a:t>Gerar um relatório de Taxa de Reportagem</a:t>
            </a:r>
            <a:endParaRPr lang="pt-PT" dirty="0"/>
          </a:p>
          <a:p>
            <a:pPr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pPr marL="182563" indent="-182563">
              <a:buFont typeface="Arial" pitchFamily="34" charset="0"/>
              <a:buChar char="•"/>
              <a:defRPr/>
            </a:pP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39304" y="0"/>
            <a:ext cx="8892854" cy="709340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4. Processos de Retro Informação</a:t>
            </a:r>
            <a:r>
              <a:rPr lang="pt-PT" sz="2000" dirty="0" smtClean="0">
                <a:ea typeface="ＭＳ Ｐゴシック" charset="0"/>
              </a:rPr>
              <a:t/>
            </a:r>
            <a:br>
              <a:rPr lang="pt-PT" sz="2000" dirty="0" smtClean="0">
                <a:ea typeface="ＭＳ Ｐゴシック" charset="0"/>
              </a:rPr>
            </a:br>
            <a:r>
              <a:rPr lang="pt-PT" sz="2000" dirty="0" smtClean="0">
                <a:ea typeface="ＭＳ Ｐゴシック" charset="0"/>
              </a:rPr>
              <a:t>	Descrição do Processo </a:t>
            </a:r>
            <a:endParaRPr lang="pt-PT" sz="2000" dirty="0">
              <a:ea typeface="ＭＳ Ｐゴシック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6" b="34190"/>
          <a:stretch/>
        </p:blipFill>
        <p:spPr bwMode="auto">
          <a:xfrm>
            <a:off x="1241154" y="1318544"/>
            <a:ext cx="858095" cy="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8288" y="952034"/>
            <a:ext cx="1218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Gestor de dados -  Nacional </a:t>
            </a:r>
            <a:endParaRPr lang="pt-PT" sz="800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2612741" y="1514377"/>
            <a:ext cx="1748759" cy="465961"/>
          </a:xfrm>
          <a:prstGeom prst="wedgeRectCallout">
            <a:avLst>
              <a:gd name="adj1" fmla="val -63998"/>
              <a:gd name="adj2" fmla="val 1710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t"/>
          <a:lstStyle/>
          <a:p>
            <a:pPr marL="228600" indent="-228600">
              <a:buFont typeface="+mj-lt"/>
              <a:buAutoNum type="arabicPeriod"/>
            </a:pP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Recebe, analisa e faz correcções aos dados</a:t>
            </a:r>
          </a:p>
          <a:p>
            <a:pPr marL="228600" indent="-228600">
              <a:buFont typeface="+mj-lt"/>
              <a:buAutoNum type="arabicPeriod"/>
            </a:pP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6689892" y="1043151"/>
            <a:ext cx="508595" cy="4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2598" y="1124744"/>
            <a:ext cx="12186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MISAU</a:t>
            </a:r>
            <a:endParaRPr lang="pt-PT" sz="800" dirty="0"/>
          </a:p>
        </p:txBody>
      </p:sp>
      <p:pic>
        <p:nvPicPr>
          <p:cNvPr id="1026" name="Picture 2" descr="http://1.bp.blogspot.com/-mC0e-Tp8paA/TdUPMfPhQFI/AAAAAAAAAF4/cX8NBqMQFPA/s1600/emblema_moz+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327372"/>
            <a:ext cx="639447" cy="6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4796983" y="1747356"/>
            <a:ext cx="2340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ular Callout 12"/>
          <p:cNvSpPr/>
          <p:nvPr/>
        </p:nvSpPr>
        <p:spPr bwMode="auto">
          <a:xfrm>
            <a:off x="5421052" y="1517176"/>
            <a:ext cx="1404156" cy="478501"/>
          </a:xfrm>
          <a:prstGeom prst="wedgeRectCallout">
            <a:avLst>
              <a:gd name="adj1" fmla="val -57275"/>
              <a:gd name="adj2" fmla="val -718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Disponibiliza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dados 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corrigidos </a:t>
            </a:r>
            <a:endParaRPr lang="pt-PT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6" b="34190"/>
          <a:stretch/>
        </p:blipFill>
        <p:spPr bwMode="auto">
          <a:xfrm>
            <a:off x="7414679" y="2632548"/>
            <a:ext cx="858095" cy="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34382" y="2276872"/>
            <a:ext cx="1218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Responsáveis dos NEP/SIS</a:t>
            </a:r>
            <a:endParaRPr lang="pt-PT" sz="800" dirty="0"/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46" y="1070776"/>
            <a:ext cx="346304" cy="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6" b="34190"/>
          <a:stretch/>
        </p:blipFill>
        <p:spPr bwMode="auto">
          <a:xfrm>
            <a:off x="8564927" y="2623023"/>
            <a:ext cx="858095" cy="8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4630" y="2267347"/>
            <a:ext cx="1218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800" dirty="0" smtClean="0"/>
              <a:t>Responsáveis dos NEP/SIS</a:t>
            </a:r>
            <a:endParaRPr lang="pt-PT" sz="800" dirty="0"/>
          </a:p>
        </p:txBody>
      </p:sp>
      <p:sp>
        <p:nvSpPr>
          <p:cNvPr id="10" name="Oval 9"/>
          <p:cNvSpPr/>
          <p:nvPr/>
        </p:nvSpPr>
        <p:spPr bwMode="auto">
          <a:xfrm>
            <a:off x="7384169" y="1924735"/>
            <a:ext cx="919118" cy="33134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Província 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534416" y="1915210"/>
            <a:ext cx="919118" cy="33134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defTabSz="642938"/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Distrito</a:t>
            </a:r>
            <a:endParaRPr lang="pt-PT" sz="10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>
            <a:off x="7856904" y="1706781"/>
            <a:ext cx="1137071" cy="19097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/>
          <p:nvPr/>
        </p:nvCxnSpPr>
        <p:spPr bwMode="auto">
          <a:xfrm>
            <a:off x="7133289" y="1700808"/>
            <a:ext cx="706032" cy="21007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7713774" y="3573016"/>
            <a:ext cx="1423331" cy="4534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</a:t>
            </a:r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onsultam </a:t>
            </a:r>
            <a:r>
              <a:rPr lang="pt-PT" sz="10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dados corrigidos</a:t>
            </a:r>
            <a:endParaRPr lang="pt-PT" sz="10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4874991" y="3572124"/>
            <a:ext cx="1423331" cy="4534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r>
              <a:rPr lang="pt-PT" sz="10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Confirmam novos dados corrigidos </a:t>
            </a:r>
            <a:endParaRPr lang="pt-PT" sz="1000" dirty="0"/>
          </a:p>
        </p:txBody>
      </p:sp>
      <p:pic>
        <p:nvPicPr>
          <p:cNvPr id="30" name="Picture 4" descr="http://files.cpriosella.webnode.es/200000069-a2b7ca3b4e/Business062-1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33">
            <a:off x="5201350" y="3016062"/>
            <a:ext cx="508595" cy="4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04" y="3043687"/>
            <a:ext cx="346304" cy="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 flipH="1">
            <a:off x="6890020" y="3779966"/>
            <a:ext cx="2340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Elbow Connector 32"/>
          <p:cNvCxnSpPr/>
          <p:nvPr/>
        </p:nvCxnSpPr>
        <p:spPr bwMode="auto">
          <a:xfrm rot="10800000">
            <a:off x="1663291" y="2380421"/>
            <a:ext cx="2509623" cy="140861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982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Índice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2000" kern="1200" dirty="0" smtClean="0">
                <a:solidFill>
                  <a:srgbClr val="FF0000"/>
                </a:solidFill>
                <a:latin typeface="Calibri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pt-PT" sz="2000" kern="1200" dirty="0">
              <a:solidFill>
                <a:srgbClr val="000000"/>
              </a:solidFill>
              <a:latin typeface="Calibri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58535"/>
              </p:ext>
            </p:extLst>
          </p:nvPr>
        </p:nvGraphicFramePr>
        <p:xfrm>
          <a:off x="2216150" y="1196752"/>
          <a:ext cx="7416800" cy="246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927"/>
                <a:gridCol w="5966791"/>
                <a:gridCol w="830082"/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Nº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Capítulo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/>
                        <a:t>Pág.</a:t>
                      </a:r>
                      <a:endParaRPr lang="pt-PT" sz="1800" b="0" dirty="0"/>
                    </a:p>
                  </a:txBody>
                  <a:tcPr marT="45727" marB="45727">
                    <a:solidFill>
                      <a:srgbClr val="8C0A25"/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Iniciando com o SIS-MA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Transmissão de Dados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9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Validação e Controle da Qualidade de Dados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19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/>
                        <a:t>Retro Informação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27</a:t>
                      </a:r>
                      <a:endParaRPr lang="pt-PT" sz="1800" dirty="0"/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2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PT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solidFill>
                            <a:schemeClr val="tx1"/>
                          </a:solidFill>
                        </a:rPr>
                        <a:t>Ficha Técnica</a:t>
                      </a:r>
                      <a:endParaRPr lang="pt-PT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PT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4.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Retro </a:t>
            </a:r>
            <a:r>
              <a:rPr lang="pt-PT" sz="2000" dirty="0">
                <a:ea typeface="ＭＳ Ｐゴシック" charset="0"/>
                <a:sym typeface="Franklin Gothic Medium" charset="0"/>
              </a:rPr>
              <a:t>Informação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 smtClean="0"/>
              <a:t>	Gerar um relatório de taxa de reportagem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75" y="2384884"/>
            <a:ext cx="2625976" cy="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0024" y="1772816"/>
            <a:ext cx="770530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Aceda a Funcionalidade “Resumo de Taxa de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Reportagem, Clique no Ícone “Painel de Aplicações” &gt; Ícone “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Relatórios”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Seleccione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Funcionalidade “Resumo de Taxa de Relatório”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janela de Resumo de taxa de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relatório, defina: 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Unidade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Organizacional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Escolha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Ficha em questão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Escolha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 periodicidade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Clique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no botão de “Obter Relatório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Clique nos botões de “Baixar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como</a:t>
            </a:r>
          </a:p>
          <a:p>
            <a:pPr lvl="1">
              <a:spcAft>
                <a:spcPts val="600"/>
              </a:spcAft>
            </a:pPr>
            <a:r>
              <a:rPr lang="pt-PT" sz="1400" dirty="0" err="1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PDF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” ou “Baixar com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Excel”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para </a:t>
            </a: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gerar</a:t>
            </a:r>
          </a:p>
          <a:p>
            <a:pPr lvl="1">
              <a:spcAft>
                <a:spcPts val="600"/>
              </a:spcAft>
            </a:pPr>
            <a:r>
              <a:rPr lang="pt-PT" sz="14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os </a:t>
            </a:r>
            <a:r>
              <a:rPr lang="pt-PT" sz="14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ficheiros.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pt-PT" sz="14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15308" y="822198"/>
            <a:ext cx="8675385" cy="70979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Pode ser necessário que a dado momento seja necessário fazer a consulta aos relatórios de reporte pelos Responsáveis do NEP/SIS. Como forma de obterem feedback dos timings de entrega das fichas ou quando solicitado por um Director de Saúde ou Responsável do Programa  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2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" y="980728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 bwMode="auto">
          <a:xfrm>
            <a:off x="5457056" y="213285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78" y="3967416"/>
            <a:ext cx="3886942" cy="121824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5230594" y="2939458"/>
            <a:ext cx="4152385" cy="1444987"/>
            <a:chOff x="4178494" y="4160340"/>
            <a:chExt cx="5613746" cy="2076972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37" b="50000"/>
            <a:stretch/>
          </p:blipFill>
          <p:spPr bwMode="auto">
            <a:xfrm>
              <a:off x="4178494" y="4160340"/>
              <a:ext cx="1819527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3" t="28045" b="53493"/>
            <a:stretch/>
          </p:blipFill>
          <p:spPr bwMode="auto">
            <a:xfrm>
              <a:off x="4660398" y="4832357"/>
              <a:ext cx="3174425" cy="295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4" t="79792" r="18350"/>
            <a:stretch/>
          </p:blipFill>
          <p:spPr bwMode="auto">
            <a:xfrm>
              <a:off x="7689304" y="5913944"/>
              <a:ext cx="2102936" cy="32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33" t="47265" b="17505"/>
            <a:stretch/>
          </p:blipFill>
          <p:spPr bwMode="auto">
            <a:xfrm>
              <a:off x="5899090" y="5308039"/>
              <a:ext cx="3174425" cy="56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Bent Arrow 49"/>
            <p:cNvSpPr/>
            <p:nvPr/>
          </p:nvSpPr>
          <p:spPr bwMode="auto">
            <a:xfrm rot="5400000">
              <a:off x="6005993" y="4402110"/>
              <a:ext cx="377623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1" name="Bent Arrow 50"/>
            <p:cNvSpPr/>
            <p:nvPr/>
          </p:nvSpPr>
          <p:spPr bwMode="auto">
            <a:xfrm rot="5400000">
              <a:off x="7807696" y="4932132"/>
              <a:ext cx="377622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rot="5400000">
              <a:off x="9074430" y="5521290"/>
              <a:ext cx="377622" cy="323368"/>
            </a:xfrm>
            <a:prstGeom prst="bentArrow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35709" tIns="35709" rIns="35709" bIns="35709" rtlCol="0" anchor="ctr"/>
            <a:lstStyle/>
            <a:p>
              <a:pPr marL="88900" algn="ctr" defTabSz="642938"/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8" y="5661376"/>
            <a:ext cx="2138768" cy="11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0" y="5661376"/>
            <a:ext cx="2162500" cy="11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1" y="5185658"/>
            <a:ext cx="2722612" cy="2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Bent Arrow 55"/>
          <p:cNvSpPr/>
          <p:nvPr/>
        </p:nvSpPr>
        <p:spPr bwMode="auto">
          <a:xfrm rot="5400000">
            <a:off x="3501497" y="5182720"/>
            <a:ext cx="385882" cy="472710"/>
          </a:xfrm>
          <a:prstGeom prst="ben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Bent Arrow 56"/>
          <p:cNvSpPr/>
          <p:nvPr/>
        </p:nvSpPr>
        <p:spPr bwMode="auto">
          <a:xfrm rot="16200000" flipH="1">
            <a:off x="301942" y="5182720"/>
            <a:ext cx="385882" cy="472710"/>
          </a:xfrm>
          <a:prstGeom prst="bentArrow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5601072" y="5839299"/>
            <a:ext cx="4176836" cy="83006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Os relatório podem ser descarregados no formato PDF e Excel para consulta. 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9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04" y="6048784"/>
            <a:ext cx="377183" cy="3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4" r="2946" b="60228"/>
          <a:stretch/>
        </p:blipFill>
        <p:spPr bwMode="auto">
          <a:xfrm>
            <a:off x="8253472" y="1655490"/>
            <a:ext cx="154739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60"/>
          <p:cNvSpPr/>
          <p:nvPr/>
        </p:nvSpPr>
        <p:spPr bwMode="auto">
          <a:xfrm>
            <a:off x="8212194" y="1592796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953000" y="270892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8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129034" y="0"/>
            <a:ext cx="7560270" cy="709340"/>
          </a:xfrm>
        </p:spPr>
        <p:txBody>
          <a:bodyPr/>
          <a:lstStyle/>
          <a:p>
            <a:pPr>
              <a:defRPr/>
            </a:pPr>
            <a:r>
              <a:rPr lang="pt-PT" sz="2000" dirty="0" smtClean="0">
                <a:ea typeface="ＭＳ Ｐゴシック" charset="0"/>
                <a:sym typeface="Franklin Gothic Medium" charset="0"/>
              </a:rPr>
              <a:t>7. Ficha Técnica</a:t>
            </a:r>
            <a:endParaRPr lang="pt-PT" sz="2000" dirty="0">
              <a:ea typeface="ＭＳ Ｐゴシック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76948"/>
              </p:ext>
            </p:extLst>
          </p:nvPr>
        </p:nvGraphicFramePr>
        <p:xfrm>
          <a:off x="200472" y="980728"/>
          <a:ext cx="9145016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508"/>
                <a:gridCol w="4572508"/>
              </a:tblGrid>
              <a:tr h="5400600">
                <a:tc>
                  <a:txBody>
                    <a:bodyPr/>
                    <a:lstStyle/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República de Moçambique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PT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Saúde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PT" sz="16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SISMA – Sistema de Informação de Saúde para Monitoria e Avaliação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Rápido de Utilizador Distrital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Novembro de 2014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Versão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Editores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 – </a:t>
                      </a:r>
                      <a:r>
                        <a:rPr lang="pt-PT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www.criticalsoftware.com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Eurosis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t-PT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http://www.eurosis.co.mz/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600" kern="1200" dirty="0" smtClean="0">
                          <a:solidFill>
                            <a:srgbClr val="B7123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Colaboração</a:t>
                      </a:r>
                      <a:endParaRPr lang="en-US" sz="1400" kern="1200" dirty="0" smtClean="0">
                        <a:solidFill>
                          <a:srgbClr val="B7123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MISAU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http://www.misau.gov.mz/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MOASIS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http://www.moasis.org.mz/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Jembi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 Systems –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http://www.jembi.org/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CDC -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http://www.cdc.gov/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Logo re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033077"/>
            <a:ext cx="1520190" cy="791845"/>
          </a:xfrm>
          <a:prstGeom prst="rect">
            <a:avLst/>
          </a:prstGeom>
          <a:noFill/>
          <a:extLst/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98" y="3022600"/>
            <a:ext cx="1392555" cy="812800"/>
          </a:xfrm>
          <a:prstGeom prst="rect">
            <a:avLst/>
          </a:prstGeom>
          <a:noFill/>
          <a:effectLst/>
          <a:extLst/>
        </p:spPr>
      </p:pic>
      <p:pic>
        <p:nvPicPr>
          <p:cNvPr id="14" name="Picture 13" descr="CSW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4" y="4437112"/>
            <a:ext cx="850265" cy="850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4611102"/>
            <a:ext cx="1943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24" y="890945"/>
            <a:ext cx="1206908" cy="12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pt-PT" dirty="0" smtClean="0">
                <a:ea typeface="ＭＳ Ｐゴシック" charset="0"/>
                <a:sym typeface="Franklin Gothic Medium" charset="0"/>
              </a:rPr>
              <a:t>1. Iniciando com o SIS-MA</a:t>
            </a:r>
            <a:endParaRPr lang="pt-PT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/>
              <a:t>SIS-MA: O que é e seus Modos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Utilizadores </a:t>
            </a:r>
            <a:r>
              <a:rPr lang="pt-PT" dirty="0"/>
              <a:t>de Nível Distrital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Acesso ao SIS-MA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PT" dirty="0" smtClean="0"/>
              <a:t>Suporte ao SISMA </a:t>
            </a:r>
            <a:endParaRPr lang="pt-PT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 smtClean="0">
                <a:ea typeface="ＭＳ Ｐゴシック" charset="0"/>
                <a:sym typeface="Franklin Gothic Medium" charset="0"/>
              </a:rPr>
              <a:t>1. Iniciando o SISMA</a:t>
            </a:r>
            <a:br>
              <a:rPr lang="pt-PT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 smtClean="0">
                <a:ea typeface="ＭＳ Ｐゴシック" charset="0"/>
                <a:sym typeface="Franklin Gothic Medium" charset="0"/>
              </a:rPr>
              <a:t>	O que é e seus Modos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9581" y="2708920"/>
            <a:ext cx="359791" cy="576064"/>
          </a:xfrm>
          <a:prstGeom prst="rect">
            <a:avLst/>
          </a:prstGeom>
          <a:solidFill>
            <a:srgbClr val="8C0A2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09497" y="2708920"/>
            <a:ext cx="1847901" cy="576064"/>
          </a:xfrm>
          <a:prstGeom prst="rect">
            <a:avLst/>
          </a:prstGeom>
          <a:solidFill>
            <a:srgbClr val="8C0A25">
              <a:alpha val="65098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On-line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625721" y="2708920"/>
            <a:ext cx="35979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85637" y="2708920"/>
            <a:ext cx="184790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Off-line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77680" y="2708920"/>
            <a:ext cx="35979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37596" y="2708920"/>
            <a:ext cx="184790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Intermitente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353695" y="2708920"/>
            <a:ext cx="35979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713611" y="2708920"/>
            <a:ext cx="1847901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Modo Manual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49581" y="3284984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9580" y="3501008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Existe conectividade à 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  <a:sym typeface="Franklin Gothic Book" pitchFamily="34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  <a:sym typeface="Franklin Gothic Book" pitchFamily="34" charset="0"/>
              </a:rPr>
              <a:t>Acesso ao SIS-MA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através de browser 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directamente na BD central sem recurso a BD local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25721" y="3501008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existe conectividade à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Internet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Existe instalação e BD local do SIS-MA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localmente e exportados para importação na Província ou Central.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25721" y="3283559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977680" y="3284984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977679" y="3501008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Existe conectividade à Internet mas inconstante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Acesso ao SIS-MA através de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browser e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internet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carregados directamente na BD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central. Sistema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reage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às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perdas de conectividade e não perde os dados já carregados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53695" y="3501008"/>
            <a:ext cx="2207817" cy="302433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existe conectividade à Internet 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nem </a:t>
            </a: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condições técnicas para modo off-line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Não é instalado o SIS-MA localmente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 marL="88900" indent="-88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>
                <a:latin typeface="+mj-lt"/>
                <a:ea typeface="ヒラギノ角ゴ ProN W3" charset="0"/>
                <a:cs typeface="ヒラギノ角ゴ ProN W3" charset="0"/>
              </a:rPr>
              <a:t>Dados são transmitidos à Província ou Central por vias manuais e em papel para posterior carregamento</a:t>
            </a:r>
            <a:r>
              <a:rPr lang="pt-PT" sz="1200" dirty="0" smtClean="0">
                <a:latin typeface="+mj-lt"/>
                <a:ea typeface="ヒラギノ角ゴ ProN W3" charset="0"/>
                <a:cs typeface="ヒラギノ角ゴ ProN W3" charset="0"/>
              </a:rPr>
              <a:t>.</a:t>
            </a:r>
            <a:endParaRPr lang="pt-PT" sz="1200" dirty="0"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53695" y="3283559"/>
            <a:ext cx="2207817" cy="144016"/>
          </a:xfrm>
          <a:prstGeom prst="rect">
            <a:avLst/>
          </a:prstGeom>
          <a:solidFill>
            <a:schemeClr val="tx1">
              <a:lumMod val="50000"/>
              <a:lumOff val="50000"/>
              <a:alpha val="65098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4977679" y="980728"/>
            <a:ext cx="0" cy="100811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128588" y="880844"/>
            <a:ext cx="470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que é o SIS-MA?</a:t>
            </a:r>
          </a:p>
          <a:p>
            <a:pPr algn="just">
              <a:spcAft>
                <a:spcPts val="1200"/>
              </a:spcAft>
              <a:defRPr/>
            </a:pP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SIS-MA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significa Sistema de Informação em Saúde e Monitoria e Avaliação, que pretende substituir o “Módulo Básico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”.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5008" y="908720"/>
            <a:ext cx="4607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</a:rPr>
              <a:t>O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</a:rPr>
              <a:t>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</a:rPr>
              <a:t>sistema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</a:rPr>
              <a:t>suporta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</a:rPr>
              <a:t>a recolha, análise, interpretação e disseminação contínua e sistemática dos dados de saúde que são utilizados para definição e monitorização das políticas de saúde pública de Moçambique. </a:t>
            </a:r>
            <a:endParaRPr lang="pt-PT" sz="1400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8464" y="1916832"/>
            <a:ext cx="9504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O sistema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suporta 4 </a:t>
            </a:r>
            <a:r>
              <a:rPr lang="pt-PT" sz="1400" dirty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modos de </a:t>
            </a:r>
            <a:r>
              <a:rPr lang="pt-PT" sz="1400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utilização especificados a seguir, sendo que numa primeira fase </a:t>
            </a:r>
            <a:r>
              <a:rPr lang="pt-PT" sz="1400" b="1" dirty="0" smtClean="0"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será utilizado apenas o modo ON-LINE.</a:t>
            </a:r>
            <a:endParaRPr lang="pt-PT" sz="1400" b="1" dirty="0"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5964" y="2565662"/>
            <a:ext cx="2352599" cy="3959721"/>
          </a:xfrm>
          <a:prstGeom prst="rect">
            <a:avLst/>
          </a:prstGeom>
          <a:noFill/>
          <a:ln w="38100">
            <a:solidFill>
              <a:srgbClr val="C0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endParaRPr lang="pt-PT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o SISMA</a:t>
            </a:r>
            <a:br>
              <a:rPr lang="pt-PT" sz="2000" dirty="0">
                <a:ea typeface="ＭＳ Ｐゴシック" charset="0"/>
                <a:sym typeface="Franklin Gothic Medium" charset="0"/>
              </a:rPr>
            </a:br>
            <a:r>
              <a:rPr lang="pt-PT" sz="2000" dirty="0" smtClean="0">
                <a:ea typeface="ＭＳ Ｐゴシック" charset="0"/>
                <a:sym typeface="Franklin Gothic Medium" charset="0"/>
              </a:rPr>
              <a:t>	Utilizadores de Nível Distrital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Existem os seguintes perfis que poderão ser associados a utilizadores configurados no sistema: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8588" y="3928976"/>
            <a:ext cx="2304132" cy="1154168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Director de Saúde </a:t>
            </a:r>
          </a:p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(Director SDSMAS</a:t>
            </a: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)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588" y="2706880"/>
            <a:ext cx="2304132" cy="1154168"/>
          </a:xfrm>
          <a:prstGeom prst="rect">
            <a:avLst/>
          </a:prstGeom>
          <a:solidFill>
            <a:srgbClr val="708E03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Responsáveis de Programas </a:t>
            </a: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Distrital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4944" y="1482744"/>
            <a:ext cx="2304132" cy="1154168"/>
          </a:xfrm>
          <a:prstGeom prst="rect">
            <a:avLst/>
          </a:prstGeom>
          <a:solidFill>
            <a:srgbClr val="3B52B7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Responsável do NEP </a:t>
            </a: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/</a:t>
            </a:r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Responsável do </a:t>
            </a:r>
            <a:r>
              <a:rPr lang="pt-PT" sz="14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SIS</a:t>
            </a:r>
            <a:endParaRPr lang="pt-PT" sz="1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04728" y="1482744"/>
            <a:ext cx="7121866" cy="1154296"/>
          </a:xfrm>
          <a:prstGeom prst="rect">
            <a:avLst/>
          </a:prstGeom>
          <a:solidFill>
            <a:srgbClr val="3B52B7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Perfil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associado a utilizador com privilégios de Operador de Dados Distrital </a:t>
            </a:r>
          </a:p>
          <a:p>
            <a:pPr eaLnBrk="0" hangingPunct="0"/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Função do utilizador será de Introduzir os dados no sistema; Exportar os dados do sistema para o nível Provincial; Aceder ao controlo da informação recebida,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consultar os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dados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submetidos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11084" y="2706879"/>
            <a:ext cx="7121866" cy="1152128"/>
          </a:xfrm>
          <a:prstGeom prst="rect">
            <a:avLst/>
          </a:prstGeom>
          <a:solidFill>
            <a:srgbClr val="708E03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Perfil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associado a utilizador com privilégios de Técnico de Estatística</a:t>
            </a:r>
          </a:p>
          <a:p>
            <a:pPr eaLnBrk="0" hangingPunct="0"/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Função do utilizador será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de verificar 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os dados em papel recebidos das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Unidades Sanitárias</a:t>
            </a:r>
            <a:r>
              <a:rPr lang="pt-PT" sz="1300" dirty="0">
                <a:solidFill>
                  <a:schemeClr val="tx1"/>
                </a:solidFill>
                <a:latin typeface="+mn-lt"/>
                <a:cs typeface="Calibri" pitchFamily="34" charset="0"/>
              </a:rPr>
              <a:t>; alertar o Responsável do SIS em caso de alguma alteração ou correcção necessário nos dados </a:t>
            </a:r>
            <a:r>
              <a:rPr lang="pt-PT" sz="13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recebidos</a:t>
            </a:r>
            <a:endParaRPr lang="pt-PT" sz="13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1084" y="3928977"/>
            <a:ext cx="7121866" cy="1152128"/>
          </a:xfrm>
          <a:prstGeom prst="rect">
            <a:avLst/>
          </a:prstGeom>
          <a:solidFill>
            <a:schemeClr val="tx1">
              <a:alpha val="30196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Perfil associado a utilizador com </a:t>
            </a:r>
            <a:r>
              <a:rPr lang="pt-PT" sz="1300" dirty="0" smtClean="0">
                <a:latin typeface="+mn-lt"/>
                <a:cs typeface="Calibri" pitchFamily="34" charset="0"/>
              </a:rPr>
              <a:t>privilégios de Técnico </a:t>
            </a:r>
            <a:r>
              <a:rPr lang="pt-PT" sz="1300" dirty="0">
                <a:latin typeface="+mn-lt"/>
                <a:cs typeface="Calibri" pitchFamily="34" charset="0"/>
              </a:rPr>
              <a:t>de Estatística</a:t>
            </a:r>
          </a:p>
          <a:p>
            <a:pPr eaLnBrk="0" hangingPunct="0"/>
            <a:endParaRPr lang="pt-PT" sz="1300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Tem o papel de efectuar a verificação e validação final dos dados e autorizar o envio da informação a Nível Provincial;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1058" y="5155152"/>
            <a:ext cx="2304132" cy="1154168"/>
          </a:xfrm>
          <a:prstGeom prst="rect">
            <a:avLst/>
          </a:prstGeom>
          <a:solidFill>
            <a:srgbClr val="B71234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Médico Chefe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03554" y="5155153"/>
            <a:ext cx="7121866" cy="1152128"/>
          </a:xfrm>
          <a:prstGeom prst="rect">
            <a:avLst/>
          </a:prstGeom>
          <a:solidFill>
            <a:srgbClr val="B71234">
              <a:alpha val="30196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Pode ser considerado em alguns Distritos, mas também poderá existir uma </a:t>
            </a:r>
            <a:r>
              <a:rPr lang="pt-PT" sz="1300" dirty="0" smtClean="0">
                <a:latin typeface="+mn-lt"/>
                <a:cs typeface="Calibri" pitchFamily="34" charset="0"/>
              </a:rPr>
              <a:t>figura </a:t>
            </a:r>
            <a:r>
              <a:rPr lang="pt-PT" sz="1300" dirty="0">
                <a:latin typeface="+mn-lt"/>
                <a:cs typeface="Calibri" pitchFamily="34" charset="0"/>
              </a:rPr>
              <a:t>que possui as responsabilidades de Director e Médico </a:t>
            </a:r>
            <a:r>
              <a:rPr lang="pt-PT" sz="1300" dirty="0" smtClean="0">
                <a:latin typeface="+mn-lt"/>
                <a:cs typeface="Calibri" pitchFamily="34" charset="0"/>
              </a:rPr>
              <a:t>Chefe.</a:t>
            </a:r>
            <a:endParaRPr lang="pt-PT" sz="1300" dirty="0">
              <a:latin typeface="+mn-lt"/>
              <a:cs typeface="Calibri" pitchFamily="34" charset="0"/>
            </a:endParaRPr>
          </a:p>
          <a:p>
            <a:pPr eaLnBrk="0" hangingPunct="0"/>
            <a:endParaRPr lang="pt-PT" sz="1300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t-PT" sz="1300" dirty="0">
                <a:latin typeface="+mn-lt"/>
                <a:cs typeface="Calibri" pitchFamily="34" charset="0"/>
              </a:rPr>
              <a:t>Tem o papel de verificação e validação de dados, realizando consultas sobre os </a:t>
            </a:r>
            <a:r>
              <a:rPr lang="pt-PT" sz="1300" dirty="0" smtClean="0">
                <a:latin typeface="+mn-lt"/>
                <a:cs typeface="Calibri" pitchFamily="34" charset="0"/>
              </a:rPr>
              <a:t>mesmos.</a:t>
            </a:r>
            <a:endParaRPr lang="pt-PT" sz="130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7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52" y="4198438"/>
            <a:ext cx="4564835" cy="19103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96" y="1678718"/>
            <a:ext cx="3671331" cy="2123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6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com o SIS-MA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pt-PT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Acesso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SIS-MA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7606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acesso ao SIS-MA é feito através do Browser Google </a:t>
            </a:r>
            <a:r>
              <a:rPr lang="pt-PT" kern="1200" dirty="0" err="1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Chrome</a:t>
            </a: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. O seu acesso é via endereço URL.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Abra o Google </a:t>
            </a:r>
            <a:r>
              <a:rPr lang="pt-PT" kern="1200" dirty="0" err="1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Chrome</a:t>
            </a: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e digite o seguinte endereço e </a:t>
            </a:r>
            <a:r>
              <a:rPr lang="pt-PT" kern="1200" dirty="0" err="1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preccione</a:t>
            </a: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pt-PT" i="1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“</a:t>
            </a:r>
            <a:r>
              <a:rPr lang="pt-PT" i="1" kern="1200" dirty="0" err="1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Enter</a:t>
            </a:r>
            <a:r>
              <a:rPr lang="pt-PT" i="1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”</a:t>
            </a: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pt-PT" u="sng" dirty="0">
                <a:hlinkClick r:id="rId5"/>
              </a:rPr>
              <a:t>http</a:t>
            </a:r>
            <a:r>
              <a:rPr lang="pt-PT" u="sng" dirty="0" smtClean="0">
                <a:hlinkClick r:id="rId5"/>
              </a:rPr>
              <a:t>://</a:t>
            </a:r>
            <a:r>
              <a:rPr lang="pt-PT" u="sng" dirty="0" smtClean="0"/>
              <a:t>webmail.misau.gov.mz:8080</a:t>
            </a:r>
          </a:p>
          <a:p>
            <a:pPr marL="179388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NOTA</a:t>
            </a:r>
            <a:r>
              <a:rPr lang="pt-PT" kern="12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: É necessária a conectividade a internet para que o endereço acima citado consiga ser acedido</a:t>
            </a: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.</a:t>
            </a:r>
          </a:p>
          <a:p>
            <a:pPr marL="179388" lvl="1" indent="0">
              <a:spcBef>
                <a:spcPct val="0"/>
              </a:spcBef>
              <a:spcAft>
                <a:spcPts val="1200"/>
              </a:spcAft>
              <a:buNone/>
            </a:pPr>
            <a:endParaRPr lang="pt-PT" kern="1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É aberta a janela de entrada do SIS-MA. </a:t>
            </a: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Através do ecrã de login, é possível posteriormente ao utilizador entrar no sistema com o utilizador e password definidos, sendo também possível recuperar password no caso de esquecimento.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</a:pPr>
            <a:endParaRPr lang="pt-PT" kern="12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pt-PT" sz="1400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4. Após inserção das credencias é apresentado a Janela Inicial do SIS-MA. É apresentado o </a:t>
            </a:r>
            <a:r>
              <a:rPr lang="pt-PT" sz="1400" kern="1200" dirty="0" err="1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Dashboard</a:t>
            </a:r>
            <a:endParaRPr lang="pt-PT" sz="1400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0472" y="5044702"/>
            <a:ext cx="4536504" cy="68855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468000" tIns="35709" rIns="108000" bIns="35709" rtlCol="0" anchor="ctr"/>
          <a:lstStyle/>
          <a:p>
            <a:pPr algn="just" defTabSz="642938">
              <a:tabLst>
                <a:tab pos="3856038" algn="l"/>
              </a:tabLst>
            </a:pPr>
            <a:r>
              <a:rPr lang="pt-PT" sz="14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 acesso será dado a partir do administrador do sistema.</a:t>
            </a:r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AutoShape 2" descr="data:image/jpeg;base64,/9j/4AAQSkZJRgABAQAAAQABAAD/2wCEAAkGBxAPEA8NDxAPDxANDw0QEA8PDw8QDw8QFBEWFhQRFxQYHCggGBolGxQVITEhJSkrLjAuFx8zODMsNygtLisBCgoKDg0OFxAQGiwkHyQsLCwsLCwsLiwsLSwsLCwsLCwsLSwsLCwsLCwsLCwsLCwsLCwsLCwsLCwsLCwsLCwsLP/AABEIAMIBAwMBEQACEQEDEQH/xAAbAAEAAgMBAQAAAAAAAAAAAAAAAgMBBgcEBf/EAEUQAAIBAgIFBgsECAYDAAAAAAABAgMEESEFBhIxURNBYXGBkQciMkJSYnKhscHRFCNTkzNDgpKissLwJFRjc9LhFSXx/8QAGwEBAAIDAQEAAAAAAAAAAAAAAAEFAgQGAwf/xAA3EQEAAgECAwQIBQMEAwAAAAAAAQIDBBESITEFE0GRIlFSYXGBsdEUMqHB4QZC8BUjM/FDYpL/2gAMAwEAAhEDEQA/AO4gAAAAAAAAAAAAApurunSW1VnCnH0pyUV7yJmI6s6Y7XnasTPwfCutdbKGUZyqv/Sg2v3ngveeU6ikeLex9l6m3WNvi+bV1/j+rtpPpqVIx9yTPOdVHhDar2Nb+68fKP8ApQ9e6z3UKS66k38kY/ip9T0/0entz5Mx14r89Ck/25r5D8VPqR/pGP2p8l9LXt+fbfuVcfc4oyjVeuGFux/Zv5w99trtaSynytL26bku+GJnGopLWv2VqK9Np+E/fZ9qx0lQrrGjVp1eOxOLa61vR61tFuktLJhyY52vWY+L1mTyAAAAAAAAAAAAAAAAAAAAAAAAAB8bT2s1rYrCtPGo1jGjTW3Wl+zzLpeC6TzvlrTq29Loc2pn0I5euen+fBoeldfbuvjGio2sOjCpWa6ZNbMepLtNS+ptPTkv8HY2HHzyelPlH3/zo12pVlUlt1JSqTfnVJSnLvZ4TMz1WVaVpG1Y2j3JwIRK6LDFbFksZWKQQjJgVyYZQpks1LdJbpJtSXU1miGXWNpfX0brfe2+C5RXEF+ruMXLDgqq8Zdcto9q6i9fe0s3Zeny9I4Z9cfb7bN30Drna3bVNt0K8slSqtLafqT3T6t/QbePPW/LxUWq7MzYPS619cfv6mxnsrwAAAAAAAAAAAAAAAAAAAAEKtSMIucmoxim5Sk0oxS3tt7kExEzO0Oaa0+EOU3KhYPZhmpXTXjS/wBqL3L1n2LnNLLqfCnm6TQ9ixG19R/8/f7f9NGTbbk25Sk8ZSk3KUnxcnm31mp1X20RG0dF0GGMroMMZWxZLCV0WGKxSJQltBGzDkDZBshKqTDKFUmGUKKiTWDSa4MhnDZNW9d69o1Sr7Vzb5LFvGvSXqyflroefB8xsYtRNeVucKvWdk4829sXo2/Sft9HUtHX9K5pxr0JxqU57pR96a3prnTzRv1tFo3hy+XFfFaaXjaYekl5gAAAAAAAAAAAAAAAABTeXVOjTnWqzjCnTi5TnJ4KKREzERvLOlLXtFaxvMuL6464VNITdOG1TtIvxae6VVp5TqfKPN17q7Nmm/KOjsez+za6WOK3O/r9Xuj7teizxWS6LIYrYMljK6LDFbGRLGVkZBjssUgx2Z2gbDkDZCUgnZXKQZKpMMoVSZDKFUmQyh7tA6fr2FXlaLxjJrlaMnhTqr+mXCS96yPTHkmk8mtq9Hj1VOG/Xwnxj+Pc7NoHTVG+oxuKEsU8pRlgp05rfCS5mse3JrJllS8XjeHG6nTZNPkml4+0x64fSM2uAAAAAAAAAAAAAAARnJJNtpJJttvBJLe2wRG7iWvmtzv6ro0m1aUZeIt3LTX62XR6K7d7yrc+bjnaOjtOy+zo01OO/wCef09338msRZ4LRbFhC2DDGVsWGK2LJYrUwiYTjIljsmpBGzO0EbG0DZFyCdkHIMtlcmQlVJhkqkyGSmTDJ9LVvT9XR9dV6eMoSwjWpY5VYfKSxbT+TZ6Y8k0tvDV1ujpqsfBbr4T6p+3rd00bf07mlTuKMlOnVipRfxTXM08muZotK2i0bw4fLitivNLxtMPSS8wAAAAAAAAAAAAAHPvCzpmcLd2dGWDmlK4w38j6GPTvfQnxNTU5NvQjxb3ZWfDXW0pk6z0+Ph/HvcihI0XdxO62LAtiwxWxYQtiwxlZFhCxSJYpqQRskpBGzO0SbG0QbIuQTsi5BKuUglXJkMlUmEwrkwyVSYS3HwZ6zfZa6s6svuLqSUcXlSrvJPoUsk+nB8TZ0+XhnhnpKm7Z0PfY+9p+avX3x/H0dlLByAAAAAAAAAAAAAHl0pfRt6NSvPdTi3hxfNFdLeCMbWisTMsb3ilZtLjl5cyrVJ1ajxlUk5S4Z83VzFNe02tNpUc5LTfj35tSv7bkajivJecPZ4dm7uM4neH1DsntCNZp65P7o5W+P89UYSIW8TutiwLIsMVkZBCyMgjZYpBimpe8lE8nspaPuJeTRqtceTkl3tHpGLJPSJa1tXgr+a8eac9GXK30K3ZCT+AnDkjrWWNdbp7dMkeap2lbdyVX8uf0Nac2OJ2m0PaM2LwtHmw7Ot+FV/Ln9CPxGL2o8zvsftR5ouyrfg1fy5/QfiMXtR5p77H7UeaLsK/4Nb8qf0I/EYvbjzT32L2o80JaPuPwK35U/oPxGH24809/i9qPNW9G3H4Ff8qf0H4nD7ceae/xe1Hmg9GXH+Xr/lVPoPxOH24809/i9qPNW9F3P+Xr/k1PoPxOH2484T3+L2o81UtE3P8Al7j8mp9CPxGL2482X4jF7UebuGomlalzaQ+0RnCvR+6q8pFxlNpeLUwa85YPrxLfTZ65ab1mJ26uJ7S09MOeYxzvWecbfT5NiNloAAAAAAAAAAAA0PwkaSxdK0i933tT4QXxfcaWsvyiqu12TpRpJXq+Hk0racrTeHlw8aPTxj2/Qms7Suewu0fwepjin0Lcp/afl9Gswker6bE7PRCRi9I5rIsIWKQQsi9yWbeCSW9t7kSifXLcdAal1KuE7jGnF5qnHy2vWfm9W/qNzFpN+d+Xuc/rO2q03rgjefX4fL1twp6Os7FLadKi8OfOrL4yZY4cHhjr/nxc7qNZkyTvlvv/AJ6lUtYbNZRVWfSoJL+Jpm1Gjyz12aU6mkC1itHk41o9OxBr3SJnRZY6TBGpp73rt52lz4tKrCUn5kvFn2Rlg32GnqNJxRtmpvHvjd7488b+hZ57zQzjnHuZzms7CrMcWnnn6p/afusMWsnpfzfMcWng1g1zHMZKWpaa2jaY8G9ExPOE0eciSMQJSkkQhnZYNzZIRu92hLjk6y4VFsvr3x+a7S67D1Hd6jgnpbl8/Br6mvFTf1NtOzVgAAAAAAAAAAYbA41pu95e5rVt6nUls+xHxY+5Ip81+K8yos9+O8y8R5PKEiBrumrTk57aXi1cX1T5127+89azvD6L/T3aP4nT93efSpy+MeE/t5PDFkuiiV0ZEPTqmpAdR1G1SVKKurhLlWtpKWGFGOH82G9827jjZafBwRxW6/T+XIdq9pTmmcWOfQjrPr/hjT+uWboWTwispXGHjS47HBet3Yby80+i/uyeX3cxl1HhXzasqrk3KTcpSeLlJttvi295YxG0bQ1V8JhBKoBRUkSl9/QOuVSg1SuXKtR3bTzq01xT85dDz4cDRz6Kt+dOU/o2MeomvK3OG43ljTr041qMoyjOO1Ccc00cx2l2dXU1mJja8dJ/afctcGfgneOcPiq3luaww4nCZKzS00tG0x1WnHE84TVDizz3OJJU0uYbo3kIGAIslKL4resGutbjOl5paLR1jmdeTc7CvylOM+KTPo2LJGTHW8eMbqe1eG0w9B6MQAAAAAAAAB83WK65G1uKi3xpTw9prBe9owyW4azLzy24aTLjqRTKFkghIJVXluqsJU3z7nwlzMRO0t3s7W20eorljw6x648Wpyi4txawcW01waPZ9Vx5K5Kxek7xPOEosh6xOzcfBvoT7VcutNY07XZlg90qr8ldmDf7ps6XHxW4p6Qqe2tZ3WHu69bfTx8+nm2nwiae2P8A11F4YpO4kt+DzjS7Vm+tLidHocG/+5b5fdwmoyf2x82hwkWjTeiEyBbGoBl1AKpzA885EjafB/rC7esrSq/uLiWEcXlSqvc10S3PpwfE0Nbp+OvHHWPo2NPk4Z4Z6S3rTFpsvbXUzgf6g0e8Rqa/C37T+y601/7ZfLOVbjDJSiBhhKLJEWSlsOrdXGm4ejJr5/M7fsXLx6SseqZhW6qu2Tf1vslq1wAAAAAAAABrPhCq7NnKPp1KUf4sf6Tw1M7Ypa2rnbFLmJVKdkhCSCWUQh8TT9phhXjz4Rn/AEy+XcelJ8Hbf0x2jxVnS3npzr8PGP383yEzN2MO1+Du2jaaMjczy2oVbqo/Vabj/BGJZ6anoViOs/u4vtjPx6m/qry8uv6uY3V3KtUqVpvGdWcpy65PHDqOqrWK1iseDmZned5RizJisjMCaqAHUAjKYFcmBXJhLtugbz7bYUa0s5Tp7M3/AKkcYyfese05fX6WLRkwz0mJjz6LTBk5Vs+W0fMNpjlK4RZLJhgRYSiyRFiEvq6uTwnOPsv4r5HV/wBO29DJX3xLS1kfllsp0TSAAAAAAAAAGn+EqX+HpLjXj/JM1tX/AMfzaet/4/m52ViqZIQygllEIYq01OLjJYqSaa6GTD1wZr4clclJ5xO8NRu6LpSnB7444PiuZnrvyfWNFqqarDTNTpP6T4x8ncNPLkNCTjHJRtbellwexD4Mv9FX/dpH+dHCa202nJafGZ+rkEZHQqlYpATUgM7QRsbQNmHIJ2RcgK5SA6t4Jq+1Z1ab/V3E8Opwg/i33lN2jG2WJ9ze00+i9l0sJzXCc/ifKtZXh1GWP/afqvMf5Y+ClmszRZKUWEoskYYhL3aCl97L2V8Tpf6cn08ke6GprPyw2s6hoAAAAAAAAADT/CVH/D03wrw98Jo1tX/x/Np62P8Ab+bnaKxUskABJBLKIQ+Xp+z26fKR8qmnj0w5+7f3mdZ8HUf0z2j3OfuLz6N+nut/PTydU0s/tOgpTjnt2VGt0+LGNR/ynQ6K/wDuUl566k1tkr6pn6uNxkdIp01IgTUiBnaAbQGHICLkSK5SA6v4J6bja7f41as11KMY/GDKXtCd8m3qhvaaPQfQuZYzm+M5v3s+Uam/HnyW9dp+q8pG1YhSzxeiLAwwlFkiIhL26E/Sv2Y/FnTf05HpZJ90NTWflhtqOnaAAAAAAAAAA1rwgUdqzm/QlTn3TWPubPHURvilr6qN8UuXoqVMyBkhDKCWSEMhMTMTvDoXg9qxqWUrSXjKg6lPB89GeMorqSco/sltpMm9I9cOinU/iY72es/m+MdfPr83INM6PlaXFa1nvozcU/ShvhLti0+067FkjJSLx4qm1eGZh5VI9EJKQEtogNoCLkSMOQGIRlOUYRTlKcoxjFb5SbwS72RM7RvI7joe2VnbUqKf6Cls4rzqjWb7ZNs5HtTV93iyZp+XxnlC2wY/y1eM+ardFkpYAwwlFkiLJS+hoCOM5vpiu5Y/M63+nabYr29ctHWTzrDai/aYAAAAAAAAA8GnbXlretS9OnOK62nh7yJjeJhhevFWYcXi+8pZhQymiBkgAhlBLJCH2dVdL/ZLhTl+jqLYqdEW8pdj92J76fL3dufRsabN3d+fSer6/hM1Zd1GN5brarU4Zxjny1LfguMljiuOLXA6fQ6mKTw26Ssc+Lijir1cjUi7aKW0NhnaI2DaAw5jYRcidh0DwcatvGOkK8Wkk/s0Gs3isHWa4YZLrx4FZrtTy7uvz+zb0+L++fk3W+rYvZW5b+s+cdva6MuSMFJ5V6++f4+q602PaOKfF5CgbSLAwEsARZKUZMkfa1bp5KXpNy9+XuO87Jxd3pK+/mrNTbfJPubCWDwAAAAAAAAAEZrFNAcb1ls/s93Wp4YRlLlIezPP44rsKvUU4ckqXU04ckvAma7wZCGSAAziEskDadWdZFTirW4f3a/RVH+qfoy9Xp5urdu6bU8Po26N3Tanh9C/RHWvUindt3FtKNKvLxn+DWfF4eTL1lv51znRabXTSOG3OG3lwRf0quaaU0XcWktm4pTpZ4KTWNOXszWT7y3x5aZI3rO7TtS1esPHtnoxNsC+xtKtxLk6FOdWfo04uWHS3uiulmN71pG9p2TWs2naHQtV/B8oONe+2ZyWDjbRe1BP/Ul53srLpZV6jX7+jj8/s28en252bJdaZjOo7W3e04Z1qsfJpx3cnF88nu6M+dHK9qdoxp8U8E+lPJs4Z73JwV6R1n9vmHCrpjEAEogYZKUWIFVRt5Le2kut5GxgxTlyVpHjJM7RvLbtD0dmK6Ekj6LFYpWKx4clNM7zMvohAAAAAAAAAAAaL4StGYwhdxWdJ7M/9uTyfZL+ZmtqqcVeKPBpa3HvXijwaBCRWqtYmQMgZIQAZxCWcQPpaK03Wtsovap/hzxcez0ew9sWovj6dPU9sWovj6dPU2e11ptqq2aqdPHJxnHbpvtS+KRv49bSevKW/TWY7fm5K56J0RW8bkrJt5vYcKb/AIWjepr7eGT9Wcdxb1I/+E0PS8Z0rPL05xqe6UmTbtC/jk/UmMEddk62tFlbx2KK2kt0KFNQgu14LuxNO+sp695Y21eKvTn8Gr6X1ouLnGnH7mnLLYptucuhy3vqWBpZdTa/uhp5NTfJyjk+9oPR6t6Sh58vGm/W4dSWRx+t1HfZJmOkcodHodN3GKInrPOX0DTbrGIGAMNkjAShORlECzRlHlKmPND+Z/8AXxOj7B0vFknNPSvT4tXV32rwx4tzt4bMUjqZV60gAAAAAAAAAADz39rGrTnTmsYzjKMlxTWDHXlKJiJjaXFdK2ErWtOhPzH4svTg/Jl3e/EqcuPgtMKPLjnHaaqYyPJ5JkDISAZIQAZCTEABCtuwECnAyH2dWbDbny0l4tJ+L0z/AOt/cVvaWo4KcFes/RbdlabvL95bpH1/hteJzzpABiSMYhLA2EZMkUVJcM28kuL4HvixWvaK1jnJMxEby2XQNlsxWO/e3xfOd/ptPGnw1xx4dfiqMuTjtNn3T2YAAAAAAAAAAAAAalr1q/8AaafK0199RTcUvPjzw+a6es8c+LvK8usNbU4e8rvHWHLoyKtTrYyIE0yEJYgAlkgAjYAARkSko0HOUYRWLk0kY3vFKzaekMseO2S0Vr1lu9nbqlCNOO6K38XzvvOVz5py3m8uzwYa4ccUjwXYnk9mMQGIGMSRCUiYhKmczOIHt0NZupJVGsl5P/I6vsXQcEd/eOc9Pu0dVm/sj5txt6Wyki+mWktIAAAAAAAAAAAAAMSjjkBznXrVhxcryhHFPOtTiu+ol8V28TU1GDf06/NX6rT7+nX5tHjI0FcsjIhCxSAliQlkAAAAV4hDYtW7PBOvLfLFQ6ueX98Cm7T1H/ij5ug7I0u0d9b4R933MSoXhiBjECLmTsISqGUVSqlMziErbG0daXqJ5+t0dRedldmd9PeZI9GP1/hrajPwRtHVuej7RQSOsmfCFY9piAAAAAAAAAAAAAAAEakE1gwOc636muLlcWkd+LnQXvlD/j3cDVz6fi9Knk0NRpd/Sp5NHUvdlhzplfMbK5NSCE1MhCakEspkDIGJvICdjb8rNQ3LfJ8Irf8A30nlnyxipNpbGl0858sUj5/Bt8GklFZJJJJcyW5HNW3tMzPWXZVrFYisdIS5Qx4WRyg4RFzJ4RF1DKKpVyqGUVHpsLCVZptNQ7nL6IvOzuyZy7ZMvKv6z/DVz6mKejXr9G4aOsFBLJLA6jlERWvKIVszMzvL6JAAAAAAAAAAAAAAAAAAEZRTyYGp6z6m0rnGrT+6reml4s/bjz9e/rPLLhrk90tbNpq5OfSXN9J6Mr2stivBxzwU1nTl1S+TzK/JhtTqrMmG2OecPKpHk8klICSmBlTICUsQNg0TbcnDF+VPBvoXMil1ubvL8MdIdV2Xpe5xcVvzW+nhD37Zp7LM2yNg2xsljaJ2CKcnsxTk+C/vI9sODJmtw0jeWNrRWN5fY0boRyalUz9XzV9TpdF2RTFtfNzn1eEfdX5tXNuVOUNqtLNQW4uJlqPWYgAAAAAAAAAAAAAAAAAAAADy3djCrFwnGMoyWDjJJp9jHulExExtLStMeD+nLGVvJ0X6DxnT+q7+w176Wlvy8mpk0dbc68moX+rl5Qx2qMpxXn0fvF3Lxvcat9Nkr4b/AAaV9Nkr4b/B8rbzweTW9PJrsPCY2eExsltkIfQ0Ra8pPF+TDBvpfMv74Grq83d05dZWPZul7/LvP5Y5z+0NjKN1oBhyS3tLrAtpW9Sfkwk+lrZXezcw9n6jN+Ws/GeUPK+alesvpWmgZy8t/sx+v/wudP2HWOea2/uj7tW+s9iGw2Oh4wWSSRdY6UxV4ccbQ0rWtad7S+pTpqOSJQmAAAAAAAAAAAAAAAAAAAAAAAAAK50Yveidx4L3QlGssKlOnP24Rl8URO09YYzStusPi3GotpLPkVH2J1Ie5PAwnDinweM6bFPgxQ1Qp01sw5RLFvysXj2o1M3Zmny23tv5tvT37ivDSOSxasLjU719Dy/0fS+/ze/4vJ7ltPVmHOpPrnJ+7E9a9l6Sv9u/xmWM6rLPi9tvoOnDdGMepLHvNrHhw4/yUiPk8rZL26zL3U7GKPbilg9EYJbkYiQ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83" y="1124744"/>
            <a:ext cx="443707" cy="3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5303396" y="873458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941651" y="1457095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079830" y="2931204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295732" y="508190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3" name="Picture 7" descr="C:\Users\lgaspar\AppData\Local\Microsoft\Windows\Temporary Internet Files\Content.IE5\7SG38EJU\MC90043388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" y="5153593"/>
            <a:ext cx="377185" cy="3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0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6" y="4869160"/>
            <a:ext cx="4136792" cy="1624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59" y="1053478"/>
            <a:ext cx="4564835" cy="19103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6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>Iniciando com o SIS-MA </a:t>
            </a:r>
            <a:br>
              <a:rPr lang="pt-PT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Suporte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</a:t>
            </a:r>
            <a:r>
              <a:rPr lang="en-US" sz="2000" dirty="0" err="1" smtClean="0">
                <a:ea typeface="ＭＳ Ｐゴシック" charset="0"/>
                <a:sym typeface="Franklin Gothic Medium" charset="0"/>
              </a:rPr>
              <a:t>ao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 SIS-MA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8589" y="980728"/>
            <a:ext cx="4608388" cy="576064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sz="1400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1. O SIS-MA terá o suporte do MISAU para qualquer dúvida ou dificuldade dos utilizadores.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2. O suporte aos utilizadores será efectuado em 2 linhas definidas hierarquicamente:</a:t>
            </a:r>
          </a:p>
          <a:p>
            <a:pPr marL="630238" lvl="1" indent="-34290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pt-PT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MISAU</a:t>
            </a:r>
          </a:p>
          <a:p>
            <a:pPr marL="630238" lvl="1" indent="-342900" algn="just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MOASIS/</a:t>
            </a:r>
            <a:r>
              <a:rPr lang="pt-PT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Critical Software</a:t>
            </a:r>
            <a:endParaRPr lang="pt-PT" kern="120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lvl="1" indent="0" algn="just">
              <a:spcBef>
                <a:spcPct val="0"/>
              </a:spcBef>
              <a:spcAft>
                <a:spcPts val="1200"/>
              </a:spcAft>
              <a:buNone/>
            </a:pPr>
            <a:endParaRPr lang="pt-PT" kern="12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3. Estão disponíveis para o suporte aos utilizadores do SIS-MA os seguintes endereços: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rPr>
              <a:t>Endereço: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Nome:</a:t>
            </a:r>
            <a:endParaRPr lang="pt-PT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Contacto: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pt-PT" kern="120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pt-PT" kern="120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4. </a:t>
            </a:r>
            <a:r>
              <a:rPr lang="pt-PT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Todos os pedidos de s</a:t>
            </a:r>
            <a:r>
              <a:rPr lang="pt-PT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uporte </a:t>
            </a:r>
            <a:r>
              <a:rPr lang="pt-PT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serão formalizados, registados e classificados apartir de um sistema de monitoria de pedidos (HelpDesk).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pt-PT" kern="1200" dirty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pt-PT" kern="1200" dirty="0" smtClean="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AutoShape 2" descr="data:image/jpeg;base64,/9j/4AAQSkZJRgABAQAAAQABAAD/2wCEAAkGBxAPEA8NDxAPDxANDw0QEA8PDw8QDw8QFBEWFhQRFxQYHCggGBolGxQVITEhJSkrLjAuFx8zODMsNygtLisBCgoKDg0OFxAQGiwkHyQsLCwsLCwsLiwsLSwsLCwsLCwsLSwsLCwsLCwsLCwsLCwsLCwsLCwsLCwsLCwsLCwsLP/AABEIAMIBAwMBEQACEQEDEQH/xAAbAAEAAgMBAQAAAAAAAAAAAAAAAgMBBgcEBf/EAEUQAAIBAgIFBgsECAYDAAAAAAABAgMEESEFBhIxURNBYXGBkQciMkJSYnKhscHRFCNTkzNDgpKissLwJFRjc9LhFSXx/8QAGwEBAAIDAQEAAAAAAAAAAAAAAAEFAgQGAwf/xAA3EQEAAgECAwQIBQMEAwAAAAAAAQIDBBESITEFE0GRIlFSYXGBsdEUMqHB4QZC8BUjM/FDYpL/2gAMAwEAAhEDEQA/AO4gAAAAAAAAAAAAApurunSW1VnCnH0pyUV7yJmI6s6Y7XnasTPwfCutdbKGUZyqv/Sg2v3ngveeU6ikeLex9l6m3WNvi+bV1/j+rtpPpqVIx9yTPOdVHhDar2Nb+68fKP8ApQ9e6z3UKS66k38kY/ip9T0/0entz5Mx14r89Ck/25r5D8VPqR/pGP2p8l9LXt+fbfuVcfc4oyjVeuGFux/Zv5w99trtaSynytL26bku+GJnGopLWv2VqK9Np+E/fZ9qx0lQrrGjVp1eOxOLa61vR61tFuktLJhyY52vWY+L1mTyAAAAAAAAAAAAAAAAAAAAAAAAAB8bT2s1rYrCtPGo1jGjTW3Wl+zzLpeC6TzvlrTq29Loc2pn0I5euen+fBoeldfbuvjGio2sOjCpWa6ZNbMepLtNS+ptPTkv8HY2HHzyelPlH3/zo12pVlUlt1JSqTfnVJSnLvZ4TMz1WVaVpG1Y2j3JwIRK6LDFbFksZWKQQjJgVyYZQpks1LdJbpJtSXU1miGXWNpfX0brfe2+C5RXEF+ruMXLDgqq8Zdcto9q6i9fe0s3Zeny9I4Z9cfb7bN30Drna3bVNt0K8slSqtLafqT3T6t/QbePPW/LxUWq7MzYPS619cfv6mxnsrwAAAAAAAAAAAAAAAAAAAAEKtSMIucmoxim5Sk0oxS3tt7kExEzO0Oaa0+EOU3KhYPZhmpXTXjS/wBqL3L1n2LnNLLqfCnm6TQ9ixG19R/8/f7f9NGTbbk25Sk8ZSk3KUnxcnm31mp1X20RG0dF0GGMroMMZWxZLCV0WGKxSJQltBGzDkDZBshKqTDKFUmGUKKiTWDSa4MhnDZNW9d69o1Sr7Vzb5LFvGvSXqyflroefB8xsYtRNeVucKvWdk4829sXo2/Sft9HUtHX9K5pxr0JxqU57pR96a3prnTzRv1tFo3hy+XFfFaaXjaYekl5gAAAAAAAAAAAAAAAABTeXVOjTnWqzjCnTi5TnJ4KKREzERvLOlLXtFaxvMuL6464VNITdOG1TtIvxae6VVp5TqfKPN17q7Nmm/KOjsez+za6WOK3O/r9Xuj7teizxWS6LIYrYMljK6LDFbGRLGVkZBjssUgx2Z2gbDkDZCUgnZXKQZKpMMoVSZDKFUmQyh7tA6fr2FXlaLxjJrlaMnhTqr+mXCS96yPTHkmk8mtq9Hj1VOG/Xwnxj+Pc7NoHTVG+oxuKEsU8pRlgp05rfCS5mse3JrJllS8XjeHG6nTZNPkml4+0x64fSM2uAAAAAAAAAAAAAAARnJJNtpJJttvBJLe2wRG7iWvmtzv6ro0m1aUZeIt3LTX62XR6K7d7yrc+bjnaOjtOy+zo01OO/wCef09338msRZ4LRbFhC2DDGVsWGK2LJYrUwiYTjIljsmpBGzO0EbG0DZFyCdkHIMtlcmQlVJhkqkyGSmTDJ9LVvT9XR9dV6eMoSwjWpY5VYfKSxbT+TZ6Y8k0tvDV1ujpqsfBbr4T6p+3rd00bf07mlTuKMlOnVipRfxTXM08muZotK2i0bw4fLitivNLxtMPSS8wAAAAAAAAAAAAAHPvCzpmcLd2dGWDmlK4w38j6GPTvfQnxNTU5NvQjxb3ZWfDXW0pk6z0+Ph/HvcihI0XdxO62LAtiwxWxYQtiwxlZFhCxSJYpqQRskpBGzO0SbG0QbIuQTsi5BKuUglXJkMlUmEwrkwyVSYS3HwZ6zfZa6s6svuLqSUcXlSrvJPoUsk+nB8TZ0+XhnhnpKm7Z0PfY+9p+avX3x/H0dlLByAAAAAAAAAAAAAHl0pfRt6NSvPdTi3hxfNFdLeCMbWisTMsb3ilZtLjl5cyrVJ1ajxlUk5S4Z83VzFNe02tNpUc5LTfj35tSv7bkajivJecPZ4dm7uM4neH1DsntCNZp65P7o5W+P89UYSIW8TutiwLIsMVkZBCyMgjZYpBimpe8lE8nspaPuJeTRqtceTkl3tHpGLJPSJa1tXgr+a8eac9GXK30K3ZCT+AnDkjrWWNdbp7dMkeap2lbdyVX8uf0Nac2OJ2m0PaM2LwtHmw7Ot+FV/Ln9CPxGL2o8zvsftR5ouyrfg1fy5/QfiMXtR5p77H7UeaLsK/4Nb8qf0I/EYvbjzT32L2o80JaPuPwK35U/oPxGH24809/i9qPNW9G3H4Ff8qf0H4nD7ceae/xe1Hmg9GXH+Xr/lVPoPxOH24809/i9qPNW9F3P+Xr/k1PoPxOH2484T3+L2o81UtE3P8Al7j8mp9CPxGL2482X4jF7UebuGomlalzaQ+0RnCvR+6q8pFxlNpeLUwa85YPrxLfTZ65ab1mJ26uJ7S09MOeYxzvWecbfT5NiNloAAAAAAAAAAAA0PwkaSxdK0i933tT4QXxfcaWsvyiqu12TpRpJXq+Hk0racrTeHlw8aPTxj2/Qms7Suewu0fwepjin0Lcp/afl9Gswker6bE7PRCRi9I5rIsIWKQQsi9yWbeCSW9t7kSifXLcdAal1KuE7jGnF5qnHy2vWfm9W/qNzFpN+d+Xuc/rO2q03rgjefX4fL1twp6Os7FLadKi8OfOrL4yZY4cHhjr/nxc7qNZkyTvlvv/AJ6lUtYbNZRVWfSoJL+Jpm1Gjyz12aU6mkC1itHk41o9OxBr3SJnRZY6TBGpp73rt52lz4tKrCUn5kvFn2Rlg32GnqNJxRtmpvHvjd7488b+hZ57zQzjnHuZzms7CrMcWnnn6p/afusMWsnpfzfMcWng1g1zHMZKWpaa2jaY8G9ExPOE0eciSMQJSkkQhnZYNzZIRu92hLjk6y4VFsvr3x+a7S67D1Hd6jgnpbl8/Br6mvFTf1NtOzVgAAAAAAAAAAYbA41pu95e5rVt6nUls+xHxY+5Ip81+K8yos9+O8y8R5PKEiBrumrTk57aXi1cX1T5127+89azvD6L/T3aP4nT93efSpy+MeE/t5PDFkuiiV0ZEPTqmpAdR1G1SVKKurhLlWtpKWGFGOH82G9827jjZafBwRxW6/T+XIdq9pTmmcWOfQjrPr/hjT+uWboWTwispXGHjS47HBet3Yby80+i/uyeX3cxl1HhXzasqrk3KTcpSeLlJttvi295YxG0bQ1V8JhBKoBRUkSl9/QOuVSg1SuXKtR3bTzq01xT85dDz4cDRz6Kt+dOU/o2MeomvK3OG43ljTr041qMoyjOO1Ccc00cx2l2dXU1mJja8dJ/afctcGfgneOcPiq3luaww4nCZKzS00tG0x1WnHE84TVDizz3OJJU0uYbo3kIGAIslKL4resGutbjOl5paLR1jmdeTc7CvylOM+KTPo2LJGTHW8eMbqe1eG0w9B6MQAAAAAAAAB83WK65G1uKi3xpTw9prBe9owyW4azLzy24aTLjqRTKFkghIJVXluqsJU3z7nwlzMRO0t3s7W20eorljw6x648Wpyi4txawcW01waPZ9Vx5K5Kxek7xPOEosh6xOzcfBvoT7VcutNY07XZlg90qr8ldmDf7ps6XHxW4p6Qqe2tZ3WHu69bfTx8+nm2nwiae2P8A11F4YpO4kt+DzjS7Vm+tLidHocG/+5b5fdwmoyf2x82hwkWjTeiEyBbGoBl1AKpzA885EjafB/rC7esrSq/uLiWEcXlSqvc10S3PpwfE0Nbp+OvHHWPo2NPk4Z4Z6S3rTFpsvbXUzgf6g0e8Rqa/C37T+y601/7ZfLOVbjDJSiBhhKLJEWSlsOrdXGm4ejJr5/M7fsXLx6SseqZhW6qu2Tf1vslq1wAAAAAAAABrPhCq7NnKPp1KUf4sf6Tw1M7Ypa2rnbFLmJVKdkhCSCWUQh8TT9phhXjz4Rn/AEy+XcelJ8Hbf0x2jxVnS3npzr8PGP383yEzN2MO1+Du2jaaMjczy2oVbqo/Vabj/BGJZ6anoViOs/u4vtjPx6m/qry8uv6uY3V3KtUqVpvGdWcpy65PHDqOqrWK1iseDmZned5RizJisjMCaqAHUAjKYFcmBXJhLtugbz7bYUa0s5Tp7M3/AKkcYyfese05fX6WLRkwz0mJjz6LTBk5Vs+W0fMNpjlK4RZLJhgRYSiyRFiEvq6uTwnOPsv4r5HV/wBO29DJX3xLS1kfllsp0TSAAAAAAAAAGn+EqX+HpLjXj/JM1tX/AMfzaet/4/m52ViqZIQygllEIYq01OLjJYqSaa6GTD1wZr4clclJ5xO8NRu6LpSnB7444PiuZnrvyfWNFqqarDTNTpP6T4x8ncNPLkNCTjHJRtbellwexD4Mv9FX/dpH+dHCa202nJafGZ+rkEZHQqlYpATUgM7QRsbQNmHIJ2RcgK5SA6t4Jq+1Z1ab/V3E8Opwg/i33lN2jG2WJ9ze00+i9l0sJzXCc/ifKtZXh1GWP/afqvMf5Y+ClmszRZKUWEoskYYhL3aCl97L2V8Tpf6cn08ke6GprPyw2s6hoAAAAAAAAADT/CVH/D03wrw98Jo1tX/x/Np62P8Ab+bnaKxUskABJBLKIQ+Xp+z26fKR8qmnj0w5+7f3mdZ8HUf0z2j3OfuLz6N+nut/PTydU0s/tOgpTjnt2VGt0+LGNR/ynQ6K/wDuUl566k1tkr6pn6uNxkdIp01IgTUiBnaAbQGHICLkSK5SA6v4J6bja7f41as11KMY/GDKXtCd8m3qhvaaPQfQuZYzm+M5v3s+Uam/HnyW9dp+q8pG1YhSzxeiLAwwlFkiIhL26E/Sv2Y/FnTf05HpZJ90NTWflhtqOnaAAAAAAAAAA1rwgUdqzm/QlTn3TWPubPHURvilr6qN8UuXoqVMyBkhDKCWSEMhMTMTvDoXg9qxqWUrSXjKg6lPB89GeMorqSco/sltpMm9I9cOinU/iY72es/m+MdfPr83INM6PlaXFa1nvozcU/ShvhLti0+067FkjJSLx4qm1eGZh5VI9EJKQEtogNoCLkSMOQGIRlOUYRTlKcoxjFb5SbwS72RM7RvI7joe2VnbUqKf6Cls4rzqjWb7ZNs5HtTV93iyZp+XxnlC2wY/y1eM+ardFkpYAwwlFkiLJS+hoCOM5vpiu5Y/M63+nabYr29ctHWTzrDai/aYAAAAAAAAA8GnbXlretS9OnOK62nh7yJjeJhhevFWYcXi+8pZhQymiBkgAhlBLJCH2dVdL/ZLhTl+jqLYqdEW8pdj92J76fL3dufRsabN3d+fSer6/hM1Zd1GN5brarU4Zxjny1LfguMljiuOLXA6fQ6mKTw26Ssc+Lijir1cjUi7aKW0NhnaI2DaAw5jYRcidh0DwcatvGOkK8Wkk/s0Gs3isHWa4YZLrx4FZrtTy7uvz+zb0+L++fk3W+rYvZW5b+s+cdva6MuSMFJ5V6++f4+q602PaOKfF5CgbSLAwEsARZKUZMkfa1bp5KXpNy9+XuO87Jxd3pK+/mrNTbfJPubCWDwAAAAAAAAAEZrFNAcb1ls/s93Wp4YRlLlIezPP44rsKvUU4ckqXU04ckvAma7wZCGSAAziEskDadWdZFTirW4f3a/RVH+qfoy9Xp5urdu6bU8Po26N3Tanh9C/RHWvUindt3FtKNKvLxn+DWfF4eTL1lv51znRabXTSOG3OG3lwRf0quaaU0XcWktm4pTpZ4KTWNOXszWT7y3x5aZI3rO7TtS1esPHtnoxNsC+xtKtxLk6FOdWfo04uWHS3uiulmN71pG9p2TWs2naHQtV/B8oONe+2ZyWDjbRe1BP/Ul53srLpZV6jX7+jj8/s28en252bJdaZjOo7W3e04Z1qsfJpx3cnF88nu6M+dHK9qdoxp8U8E+lPJs4Z73JwV6R1n9vmHCrpjEAEogYZKUWIFVRt5Le2kut5GxgxTlyVpHjJM7RvLbtD0dmK6Ekj6LFYpWKx4clNM7zMvohAAAAAAAAAAAaL4StGYwhdxWdJ7M/9uTyfZL+ZmtqqcVeKPBpa3HvXijwaBCRWqtYmQMgZIQAZxCWcQPpaK03Wtsovap/hzxcez0ew9sWovj6dPU9sWovj6dPU2e11ptqq2aqdPHJxnHbpvtS+KRv49bSevKW/TWY7fm5K56J0RW8bkrJt5vYcKb/AIWjepr7eGT9Wcdxb1I/+E0PS8Z0rPL05xqe6UmTbtC/jk/UmMEddk62tFlbx2KK2kt0KFNQgu14LuxNO+sp695Y21eKvTn8Gr6X1ouLnGnH7mnLLYptucuhy3vqWBpZdTa/uhp5NTfJyjk+9oPR6t6Sh58vGm/W4dSWRx+t1HfZJmOkcodHodN3GKInrPOX0DTbrGIGAMNkjAShORlECzRlHlKmPND+Z/8AXxOj7B0vFknNPSvT4tXV32rwx4tzt4bMUjqZV60gAAAAAAAAAADz39rGrTnTmsYzjKMlxTWDHXlKJiJjaXFdK2ErWtOhPzH4svTg/Jl3e/EqcuPgtMKPLjnHaaqYyPJ5JkDISAZIQAZCTEABCtuwECnAyH2dWbDbny0l4tJ+L0z/AOt/cVvaWo4KcFes/RbdlabvL95bpH1/hteJzzpABiSMYhLA2EZMkUVJcM28kuL4HvixWvaK1jnJMxEby2XQNlsxWO/e3xfOd/ptPGnw1xx4dfiqMuTjtNn3T2YAAAAAAAAAAAAAalr1q/8AaafK0199RTcUvPjzw+a6es8c+LvK8usNbU4e8rvHWHLoyKtTrYyIE0yEJYgAlkgAjYAARkSko0HOUYRWLk0kY3vFKzaekMseO2S0Vr1lu9nbqlCNOO6K38XzvvOVz5py3m8uzwYa4ccUjwXYnk9mMQGIGMSRCUiYhKmczOIHt0NZupJVGsl5P/I6vsXQcEd/eOc9Pu0dVm/sj5txt6Wyki+mWktIAAAAAAAAAAAAAMSjjkBznXrVhxcryhHFPOtTiu+ol8V28TU1GDf06/NX6rT7+nX5tHjI0FcsjIhCxSAliQlkAAAAV4hDYtW7PBOvLfLFQ6ueX98Cm7T1H/ij5ug7I0u0d9b4R933MSoXhiBjECLmTsISqGUVSqlMziErbG0daXqJ5+t0dRedldmd9PeZI9GP1/hrajPwRtHVuej7RQSOsmfCFY9piAAAAAAAAAAAAAAAEakE1gwOc636muLlcWkd+LnQXvlD/j3cDVz6fi9Knk0NRpd/Sp5NHUvdlhzplfMbK5NSCE1MhCakEspkDIGJvICdjb8rNQ3LfJ8Irf8A30nlnyxipNpbGl0858sUj5/Bt8GklFZJJJJcyW5HNW3tMzPWXZVrFYisdIS5Qx4WRyg4RFzJ4RF1DKKpVyqGUVHpsLCVZptNQ7nL6IvOzuyZy7ZMvKv6z/DVz6mKejXr9G4aOsFBLJLA6jlERWvKIVszMzvL6JAAAAAAAAAAAAAAAAAAEZRTyYGp6z6m0rnGrT+6reml4s/bjz9e/rPLLhrk90tbNpq5OfSXN9J6Mr2stivBxzwU1nTl1S+TzK/JhtTqrMmG2OecPKpHk8klICSmBlTICUsQNg0TbcnDF+VPBvoXMil1ubvL8MdIdV2Xpe5xcVvzW+nhD37Zp7LM2yNg2xsljaJ2CKcnsxTk+C/vI9sODJmtw0jeWNrRWN5fY0boRyalUz9XzV9TpdF2RTFtfNzn1eEfdX5tXNuVOUNqtLNQW4uJlqPWYgAAAAAAAAAAAAAAAAAAAADy3djCrFwnGMoyWDjJJp9jHulExExtLStMeD+nLGVvJ0X6DxnT+q7+w176Wlvy8mpk0dbc68moX+rl5Qx2qMpxXn0fvF3Lxvcat9Nkr4b/AAaV9Nkr4b/B8rbzweTW9PJrsPCY2eExsltkIfQ0Ra8pPF+TDBvpfMv74Grq83d05dZWPZul7/LvP5Y5z+0NjKN1oBhyS3tLrAtpW9Sfkwk+lrZXezcw9n6jN+Ws/GeUPK+alesvpWmgZy8t/sx+v/wudP2HWOea2/uj7tW+s9iGw2Oh4wWSSRdY6UxV4ccbQ0rWtad7S+pTpqOSJQmAAAAAAAAAAAAAAAAAAAAAAAAAK50Yveidx4L3QlGssKlOnP24Rl8URO09YYzStusPi3GotpLPkVH2J1Ie5PAwnDinweM6bFPgxQ1Qp01sw5RLFvysXj2o1M3Zmny23tv5tvT37ivDSOSxasLjU719Dy/0fS+/ze/4vJ7ltPVmHOpPrnJ+7E9a9l6Sv9u/xmWM6rLPi9tvoOnDdGMepLHvNrHhw4/yUiPk8rZL26zL3U7GKPbilg9EYJbkYiQ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9" name="Oval 38"/>
          <p:cNvSpPr/>
          <p:nvPr/>
        </p:nvSpPr>
        <p:spPr bwMode="auto">
          <a:xfrm>
            <a:off x="5097016" y="836712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465168" y="3265921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254386" y="4869160"/>
            <a:ext cx="360040" cy="36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642938"/>
            <a:r>
              <a:rPr lang="pt-PT" sz="14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0178019"/>
              </p:ext>
            </p:extLst>
          </p:nvPr>
        </p:nvGraphicFramePr>
        <p:xfrm>
          <a:off x="6033120" y="3114260"/>
          <a:ext cx="2448272" cy="153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 bwMode="auto">
          <a:xfrm rot="19878988">
            <a:off x="1421078" y="3955170"/>
            <a:ext cx="2592288" cy="64807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5709" tIns="35709" rIns="35709" bIns="35709" rtlCol="0" anchor="ctr"/>
          <a:lstStyle/>
          <a:p>
            <a:pPr marL="88900" algn="ctr" defTabSz="642938"/>
            <a:r>
              <a:rPr lang="pt-PT" sz="1600" dirty="0" smtClean="0">
                <a:solidFill>
                  <a:schemeClr val="bg1"/>
                </a:solidFill>
                <a:latin typeface="Arial Narrow" pitchFamily="34" charset="0"/>
              </a:rPr>
              <a:t>POR COMPLETAR OS </a:t>
            </a:r>
          </a:p>
          <a:p>
            <a:pPr marL="88900" algn="ctr" defTabSz="642938"/>
            <a:r>
              <a:rPr lang="pt-PT" sz="1600" dirty="0" smtClean="0">
                <a:solidFill>
                  <a:schemeClr val="bg1"/>
                </a:solidFill>
                <a:latin typeface="Arial Narrow" pitchFamily="34" charset="0"/>
              </a:rPr>
              <a:t>ACESSOS SO SUPORTE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0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464" y="0"/>
            <a:ext cx="7561386" cy="709613"/>
          </a:xfrm>
        </p:spPr>
        <p:txBody>
          <a:bodyPr/>
          <a:lstStyle/>
          <a:p>
            <a:pPr>
              <a:defRPr/>
            </a:pPr>
            <a:r>
              <a:rPr lang="pt-PT" sz="2000" dirty="0">
                <a:ea typeface="ＭＳ Ｐゴシック" charset="0"/>
                <a:sym typeface="Franklin Gothic Medium" charset="0"/>
              </a:rPr>
              <a:t>1. Iniciando com o SIS-MA </a:t>
            </a:r>
            <a:r>
              <a:rPr lang="pt-PT" sz="2000" dirty="0" smtClean="0">
                <a:ea typeface="ＭＳ Ｐゴシック" charset="0"/>
                <a:sym typeface="Franklin Gothic Medium" charset="0"/>
              </a:rPr>
              <a:t/>
            </a:r>
            <a:br>
              <a:rPr lang="pt-PT" sz="2000" dirty="0" smtClean="0">
                <a:ea typeface="ＭＳ Ｐゴシック" charset="0"/>
                <a:sym typeface="Franklin Gothic Medium" charset="0"/>
              </a:rPr>
            </a:br>
            <a:r>
              <a:rPr lang="pt-PT" sz="2000" dirty="0">
                <a:ea typeface="ＭＳ Ｐゴシック" charset="0"/>
                <a:sym typeface="Franklin Gothic Medium" charset="0"/>
              </a:rPr>
              <a:t>	</a:t>
            </a:r>
            <a:r>
              <a:rPr lang="en-US" sz="2000" dirty="0" smtClean="0">
                <a:ea typeface="ＭＳ Ｐゴシック" charset="0"/>
                <a:sym typeface="Franklin Gothic Medium" charset="0"/>
              </a:rPr>
              <a:t>O Dashboard</a:t>
            </a:r>
            <a:endParaRPr lang="pt-PT" sz="2000" dirty="0">
              <a:ea typeface="ＭＳ Ｐゴシック" charset="0"/>
              <a:sym typeface="Franklin Gothic Medium" charset="0"/>
            </a:endParaRPr>
          </a:p>
        </p:txBody>
      </p:sp>
      <p:sp>
        <p:nvSpPr>
          <p:cNvPr id="2" name="AutoShape 2" descr="data:image/jpeg;base64,/9j/4AAQSkZJRgABAQAAAQABAAD/2wCEAAkGBxAPEA8NDxAPDxANDw0QEA8PDw8QDw8QFBEWFhQRFxQYHCggGBolGxQVITEhJSkrLjAuFx8zODMsNygtLisBCgoKDg0OFxAQGiwkHyQsLCwsLCwsLiwsLSwsLCwsLCwsLSwsLCwsLCwsLCwsLCwsLCwsLCwsLCwsLCwsLCwsLP/AABEIAMIBAwMBEQACEQEDEQH/xAAbAAEAAgMBAQAAAAAAAAAAAAAAAgMBBgcEBf/EAEUQAAIBAgIFBgsECAYDAAAAAAABAgMEESEFBhIxURNBYXGBkQciMkJSYnKhscHRFCNTkzNDgpKissLwJFRjc9LhFSXx/8QAGwEBAAIDAQEAAAAAAAAAAAAAAAEFAgQGAwf/xAA3EQEAAgECAwQIBQMEAwAAAAAAAQIDBBESITEFE0GRIlFSYXGBsdEUMqHB4QZC8BUjM/FDYpL/2gAMAwEAAhEDEQA/AO4gAAAAAAAAAAAAApurunSW1VnCnH0pyUV7yJmI6s6Y7XnasTPwfCutdbKGUZyqv/Sg2v3ngveeU6ikeLex9l6m3WNvi+bV1/j+rtpPpqVIx9yTPOdVHhDar2Nb+68fKP8ApQ9e6z3UKS66k38kY/ip9T0/0entz5Mx14r89Ck/25r5D8VPqR/pGP2p8l9LXt+fbfuVcfc4oyjVeuGFux/Zv5w99trtaSynytL26bku+GJnGopLWv2VqK9Np+E/fZ9qx0lQrrGjVp1eOxOLa61vR61tFuktLJhyY52vWY+L1mTyAAAAAAAAAAAAAAAAAAAAAAAAAB8bT2s1rYrCtPGo1jGjTW3Wl+zzLpeC6TzvlrTq29Loc2pn0I5euen+fBoeldfbuvjGio2sOjCpWa6ZNbMepLtNS+ptPTkv8HY2HHzyelPlH3/zo12pVlUlt1JSqTfnVJSnLvZ4TMz1WVaVpG1Y2j3JwIRK6LDFbFksZWKQQjJgVyYZQpks1LdJbpJtSXU1miGXWNpfX0brfe2+C5RXEF+ruMXLDgqq8Zdcto9q6i9fe0s3Zeny9I4Z9cfb7bN30Drna3bVNt0K8slSqtLafqT3T6t/QbePPW/LxUWq7MzYPS619cfv6mxnsrwAAAAAAAAAAAAAAAAAAAAEKtSMIucmoxim5Sk0oxS3tt7kExEzO0Oaa0+EOU3KhYPZhmpXTXjS/wBqL3L1n2LnNLLqfCnm6TQ9ixG19R/8/f7f9NGTbbk25Sk8ZSk3KUnxcnm31mp1X20RG0dF0GGMroMMZWxZLCV0WGKxSJQltBGzDkDZBshKqTDKFUmGUKKiTWDSa4MhnDZNW9d69o1Sr7Vzb5LFvGvSXqyflroefB8xsYtRNeVucKvWdk4829sXo2/Sft9HUtHX9K5pxr0JxqU57pR96a3prnTzRv1tFo3hy+XFfFaaXjaYekl5gAAAAAAAAAAAAAAAABTeXVOjTnWqzjCnTi5TnJ4KKREzERvLOlLXtFaxvMuL6464VNITdOG1TtIvxae6VVp5TqfKPN17q7Nmm/KOjsez+za6WOK3O/r9Xuj7teizxWS6LIYrYMljK6LDFbGRLGVkZBjssUgx2Z2gbDkDZCUgnZXKQZKpMMoVSZDKFUmQyh7tA6fr2FXlaLxjJrlaMnhTqr+mXCS96yPTHkmk8mtq9Hj1VOG/Xwnxj+Pc7NoHTVG+oxuKEsU8pRlgp05rfCS5mse3JrJllS8XjeHG6nTZNPkml4+0x64fSM2uAAAAAAAAAAAAAAARnJJNtpJJttvBJLe2wRG7iWvmtzv6ro0m1aUZeIt3LTX62XR6K7d7yrc+bjnaOjtOy+zo01OO/wCef09338msRZ4LRbFhC2DDGVsWGK2LJYrUwiYTjIljsmpBGzO0EbG0DZFyCdkHIMtlcmQlVJhkqkyGSmTDJ9LVvT9XR9dV6eMoSwjWpY5VYfKSxbT+TZ6Y8k0tvDV1ujpqsfBbr4T6p+3rd00bf07mlTuKMlOnVipRfxTXM08muZotK2i0bw4fLitivNLxtMPSS8wAAAAAAAAAAAAAHPvCzpmcLd2dGWDmlK4w38j6GPTvfQnxNTU5NvQjxb3ZWfDXW0pk6z0+Ph/HvcihI0XdxO62LAtiwxWxYQtiwxlZFhCxSJYpqQRskpBGzO0SbG0QbIuQTsi5BKuUglXJkMlUmEwrkwyVSYS3HwZ6zfZa6s6svuLqSUcXlSrvJPoUsk+nB8TZ0+XhnhnpKm7Z0PfY+9p+avX3x/H0dlLByAAAAAAAAAAAAAHl0pfRt6NSvPdTi3hxfNFdLeCMbWisTMsb3ilZtLjl5cyrVJ1ajxlUk5S4Z83VzFNe02tNpUc5LTfj35tSv7bkajivJecPZ4dm7uM4neH1DsntCNZp65P7o5W+P89UYSIW8TutiwLIsMVkZBCyMgjZYpBimpe8lE8nspaPuJeTRqtceTkl3tHpGLJPSJa1tXgr+a8eac9GXK30K3ZCT+AnDkjrWWNdbp7dMkeap2lbdyVX8uf0Nac2OJ2m0PaM2LwtHmw7Ot+FV/Ln9CPxGL2o8zvsftR5ouyrfg1fy5/QfiMXtR5p77H7UeaLsK/4Nb8qf0I/EYvbjzT32L2o80JaPuPwK35U/oPxGH24809/i9qPNW9G3H4Ff8qf0H4nD7ceae/xe1Hmg9GXH+Xr/lVPoPxOH24809/i9qPNW9F3P+Xr/k1PoPxOH2484T3+L2o81UtE3P8Al7j8mp9CPxGL2482X4jF7UebuGomlalzaQ+0RnCvR+6q8pFxlNpeLUwa85YPrxLfTZ65ab1mJ26uJ7S09MOeYxzvWecbfT5NiNloAAAAAAAAAAAA0PwkaSxdK0i933tT4QXxfcaWsvyiqu12TpRpJXq+Hk0racrTeHlw8aPTxj2/Qms7Suewu0fwepjin0Lcp/afl9Gswker6bE7PRCRi9I5rIsIWKQQsi9yWbeCSW9t7kSifXLcdAal1KuE7jGnF5qnHy2vWfm9W/qNzFpN+d+Xuc/rO2q03rgjefX4fL1twp6Os7FLadKi8OfOrL4yZY4cHhjr/nxc7qNZkyTvlvv/AJ6lUtYbNZRVWfSoJL+Jpm1Gjyz12aU6mkC1itHk41o9OxBr3SJnRZY6TBGpp73rt52lz4tKrCUn5kvFn2Rlg32GnqNJxRtmpvHvjd7488b+hZ57zQzjnHuZzms7CrMcWnnn6p/afusMWsnpfzfMcWng1g1zHMZKWpaa2jaY8G9ExPOE0eciSMQJSkkQhnZYNzZIRu92hLjk6y4VFsvr3x+a7S67D1Hd6jgnpbl8/Br6mvFTf1NtOzVgAAAAAAAAAAYbA41pu95e5rVt6nUls+xHxY+5Ip81+K8yos9+O8y8R5PKEiBrumrTk57aXi1cX1T5127+89azvD6L/T3aP4nT93efSpy+MeE/t5PDFkuiiV0ZEPTqmpAdR1G1SVKKurhLlWtpKWGFGOH82G9827jjZafBwRxW6/T+XIdq9pTmmcWOfQjrPr/hjT+uWboWTwispXGHjS47HBet3Yby80+i/uyeX3cxl1HhXzasqrk3KTcpSeLlJttvi295YxG0bQ1V8JhBKoBRUkSl9/QOuVSg1SuXKtR3bTzq01xT85dDz4cDRz6Kt+dOU/o2MeomvK3OG43ljTr041qMoyjOO1Ccc00cx2l2dXU1mJja8dJ/afctcGfgneOcPiq3luaww4nCZKzS00tG0x1WnHE84TVDizz3OJJU0uYbo3kIGAIslKL4resGutbjOl5paLR1jmdeTc7CvylOM+KTPo2LJGTHW8eMbqe1eG0w9B6MQAAAAAAAAB83WK65G1uKi3xpTw9prBe9owyW4azLzy24aTLjqRTKFkghIJVXluqsJU3z7nwlzMRO0t3s7W20eorljw6x648Wpyi4txawcW01waPZ9Vx5K5Kxek7xPOEosh6xOzcfBvoT7VcutNY07XZlg90qr8ldmDf7ps6XHxW4p6Qqe2tZ3WHu69bfTx8+nm2nwiae2P8A11F4YpO4kt+DzjS7Vm+tLidHocG/+5b5fdwmoyf2x82hwkWjTeiEyBbGoBl1AKpzA885EjafB/rC7esrSq/uLiWEcXlSqvc10S3PpwfE0Nbp+OvHHWPo2NPk4Z4Z6S3rTFpsvbXUzgf6g0e8Rqa/C37T+y601/7ZfLOVbjDJSiBhhKLJEWSlsOrdXGm4ejJr5/M7fsXLx6SseqZhW6qu2Tf1vslq1wAAAAAAAABrPhCq7NnKPp1KUf4sf6Tw1M7Ypa2rnbFLmJVKdkhCSCWUQh8TT9phhXjz4Rn/AEy+XcelJ8Hbf0x2jxVnS3npzr8PGP383yEzN2MO1+Du2jaaMjczy2oVbqo/Vabj/BGJZ6anoViOs/u4vtjPx6m/qry8uv6uY3V3KtUqVpvGdWcpy65PHDqOqrWK1iseDmZned5RizJisjMCaqAHUAjKYFcmBXJhLtugbz7bYUa0s5Tp7M3/AKkcYyfese05fX6WLRkwz0mJjz6LTBk5Vs+W0fMNpjlK4RZLJhgRYSiyRFiEvq6uTwnOPsv4r5HV/wBO29DJX3xLS1kfllsp0TSAAAAAAAAAGn+EqX+HpLjXj/JM1tX/AMfzaet/4/m52ViqZIQygllEIYq01OLjJYqSaa6GTD1wZr4clclJ5xO8NRu6LpSnB7444PiuZnrvyfWNFqqarDTNTpP6T4x8ncNPLkNCTjHJRtbellwexD4Mv9FX/dpH+dHCa202nJafGZ+rkEZHQqlYpATUgM7QRsbQNmHIJ2RcgK5SA6t4Jq+1Z1ab/V3E8Opwg/i33lN2jG2WJ9ze00+i9l0sJzXCc/ifKtZXh1GWP/afqvMf5Y+ClmszRZKUWEoskYYhL3aCl97L2V8Tpf6cn08ke6GprPyw2s6hoAAAAAAAAADT/CVH/D03wrw98Jo1tX/x/Np62P8Ab+bnaKxUskABJBLKIQ+Xp+z26fKR8qmnj0w5+7f3mdZ8HUf0z2j3OfuLz6N+nut/PTydU0s/tOgpTjnt2VGt0+LGNR/ynQ6K/wDuUl566k1tkr6pn6uNxkdIp01IgTUiBnaAbQGHICLkSK5SA6v4J6bja7f41as11KMY/GDKXtCd8m3qhvaaPQfQuZYzm+M5v3s+Uam/HnyW9dp+q8pG1YhSzxeiLAwwlFkiIhL26E/Sv2Y/FnTf05HpZJ90NTWflhtqOnaAAAAAAAAAA1rwgUdqzm/QlTn3TWPubPHURvilr6qN8UuXoqVMyBkhDKCWSEMhMTMTvDoXg9qxqWUrSXjKg6lPB89GeMorqSco/sltpMm9I9cOinU/iY72es/m+MdfPr83INM6PlaXFa1nvozcU/ShvhLti0+067FkjJSLx4qm1eGZh5VI9EJKQEtogNoCLkSMOQGIRlOUYRTlKcoxjFb5SbwS72RM7RvI7joe2VnbUqKf6Cls4rzqjWb7ZNs5HtTV93iyZp+XxnlC2wY/y1eM+ardFkpYAwwlFkiLJS+hoCOM5vpiu5Y/M63+nabYr29ctHWTzrDai/aYAAAAAAAAA8GnbXlretS9OnOK62nh7yJjeJhhevFWYcXi+8pZhQymiBkgAhlBLJCH2dVdL/ZLhTl+jqLYqdEW8pdj92J76fL3dufRsabN3d+fSer6/hM1Zd1GN5brarU4Zxjny1LfguMljiuOLXA6fQ6mKTw26Ssc+Lijir1cjUi7aKW0NhnaI2DaAw5jYRcidh0DwcatvGOkK8Wkk/s0Gs3isHWa4YZLrx4FZrtTy7uvz+zb0+L++fk3W+rYvZW5b+s+cdva6MuSMFJ5V6++f4+q602PaOKfF5CgbSLAwEsARZKUZMkfa1bp5KXpNy9+XuO87Jxd3pK+/mrNTbfJPubCWDwAAAAAAAAAEZrFNAcb1ls/s93Wp4YRlLlIezPP44rsKvUU4ckqXU04ckvAma7wZCGSAAziEskDadWdZFTirW4f3a/RVH+qfoy9Xp5urdu6bU8Po26N3Tanh9C/RHWvUindt3FtKNKvLxn+DWfF4eTL1lv51znRabXTSOG3OG3lwRf0quaaU0XcWktm4pTpZ4KTWNOXszWT7y3x5aZI3rO7TtS1esPHtnoxNsC+xtKtxLk6FOdWfo04uWHS3uiulmN71pG9p2TWs2naHQtV/B8oONe+2ZyWDjbRe1BP/Ul53srLpZV6jX7+jj8/s28en252bJdaZjOo7W3e04Z1qsfJpx3cnF88nu6M+dHK9qdoxp8U8E+lPJs4Z73JwV6R1n9vmHCrpjEAEogYZKUWIFVRt5Le2kut5GxgxTlyVpHjJM7RvLbtD0dmK6Ekj6LFYpWKx4clNM7zMvohAAAAAAAAAAAaL4StGYwhdxWdJ7M/9uTyfZL+ZmtqqcVeKPBpa3HvXijwaBCRWqtYmQMgZIQAZxCWcQPpaK03Wtsovap/hzxcez0ew9sWovj6dPU9sWovj6dPU2e11ptqq2aqdPHJxnHbpvtS+KRv49bSevKW/TWY7fm5K56J0RW8bkrJt5vYcKb/AIWjepr7eGT9Wcdxb1I/+E0PS8Z0rPL05xqe6UmTbtC/jk/UmMEddk62tFlbx2KK2kt0KFNQgu14LuxNO+sp695Y21eKvTn8Gr6X1ouLnGnH7mnLLYptucuhy3vqWBpZdTa/uhp5NTfJyjk+9oPR6t6Sh58vGm/W4dSWRx+t1HfZJmOkcodHodN3GKInrPOX0DTbrGIGAMNkjAShORlECzRlHlKmPND+Z/8AXxOj7B0vFknNPSvT4tXV32rwx4tzt4bMUjqZV60gAAAAAAAAAADz39rGrTnTmsYzjKMlxTWDHXlKJiJjaXFdK2ErWtOhPzH4svTg/Jl3e/EqcuPgtMKPLjnHaaqYyPJ5JkDISAZIQAZCTEABCtuwECnAyH2dWbDbny0l4tJ+L0z/AOt/cVvaWo4KcFes/RbdlabvL95bpH1/hteJzzpABiSMYhLA2EZMkUVJcM28kuL4HvixWvaK1jnJMxEby2XQNlsxWO/e3xfOd/ptPGnw1xx4dfiqMuTjtNn3T2YAAAAAAAAAAAAAalr1q/8AaafK0199RTcUvPjzw+a6es8c+LvK8usNbU4e8rvHWHLoyKtTrYyIE0yEJYgAlkgAjYAARkSko0HOUYRWLk0kY3vFKzaekMseO2S0Vr1lu9nbqlCNOO6K38XzvvOVz5py3m8uzwYa4ccUjwXYnk9mMQGIGMSRCUiYhKmczOIHt0NZupJVGsl5P/I6vsXQcEd/eOc9Pu0dVm/sj5txt6Wyki+mWktIAAAAAAAAAAAAAMSjjkBznXrVhxcryhHFPOtTiu+ol8V28TU1GDf06/NX6rT7+nX5tHjI0FcsjIhCxSAliQlkAAAAV4hDYtW7PBOvLfLFQ6ueX98Cm7T1H/ij5ug7I0u0d9b4R933MSoXhiBjECLmTsISqGUVSqlMziErbG0daXqJ5+t0dRedldmd9PeZI9GP1/hrajPwRtHVuej7RQSOsmfCFY9piAAAAAAAAAAAAAAAEakE1gwOc636muLlcWkd+LnQXvlD/j3cDVz6fi9Knk0NRpd/Sp5NHUvdlhzplfMbK5NSCE1MhCakEspkDIGJvICdjb8rNQ3LfJ8Irf8A30nlnyxipNpbGl0858sUj5/Bt8GklFZJJJJcyW5HNW3tMzPWXZVrFYisdIS5Qx4WRyg4RFzJ4RF1DKKpVyqGUVHpsLCVZptNQ7nL6IvOzuyZy7ZMvKv6z/DVz6mKejXr9G4aOsFBLJLA6jlERWvKIVszMzvL6JAAAAAAAAAAAAAAAAAAEZRTyYGp6z6m0rnGrT+6reml4s/bjz9e/rPLLhrk90tbNpq5OfSXN9J6Mr2stivBxzwU1nTl1S+TzK/JhtTqrMmG2OecPKpHk8klICSmBlTICUsQNg0TbcnDF+VPBvoXMil1ubvL8MdIdV2Xpe5xcVvzW+nhD37Zp7LM2yNg2xsljaJ2CKcnsxTk+C/vI9sODJmtw0jeWNrRWN5fY0boRyalUz9XzV9TpdF2RTFtfNzn1eEfdX5tXNuVOUNqtLNQW4uJlqPWYgAAAAAAAAAAAAAAAAAAAADy3djCrFwnGMoyWDjJJp9jHulExExtLStMeD+nLGVvJ0X6DxnT+q7+w176Wlvy8mpk0dbc68moX+rl5Qx2qMpxXn0fvF3Lxvcat9Nkr4b/AAaV9Nkr4b/B8rbzweTW9PJrsPCY2eExsltkIfQ0Ra8pPF+TDBvpfMv74Grq83d05dZWPZul7/LvP5Y5z+0NjKN1oBhyS3tLrAtpW9Sfkwk+lrZXezcw9n6jN+Ws/GeUPK+alesvpWmgZy8t/sx+v/wudP2HWOea2/uj7tW+s9iGw2Oh4wWSSRdY6UxV4ccbQ0rWtad7S+pTpqOSJQmAAAAAAAAAAAAAAAAAAAAAAAAAK50Yveidx4L3QlGssKlOnP24Rl8URO09YYzStusPi3GotpLPkVH2J1Ie5PAwnDinweM6bFPgxQ1Qp01sw5RLFvysXj2o1M3Zmny23tv5tvT37ivDSOSxasLjU719Dy/0fS+/ze/4vJ7ltPVmHOpPrnJ+7E9a9l6Sv9u/xmWM6rLPi9tvoOnDdGMepLHvNrHhw4/yUiPk8rZL26zL3U7GKPbilg9EYJbkYiQ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4" y="1938592"/>
            <a:ext cx="8895572" cy="37226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 bwMode="auto">
          <a:xfrm>
            <a:off x="200025" y="1135418"/>
            <a:ext cx="1440160" cy="575915"/>
          </a:xfrm>
          <a:prstGeom prst="borderCallout1">
            <a:avLst>
              <a:gd name="adj1" fmla="val 102857"/>
              <a:gd name="adj2" fmla="val 24650"/>
              <a:gd name="adj3" fmla="val 222757"/>
              <a:gd name="adj4" fmla="val 44125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 Link para visualização dos dados do Utilizador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6393160" y="1135418"/>
            <a:ext cx="1584176" cy="575915"/>
          </a:xfrm>
          <a:prstGeom prst="borderCallout1">
            <a:avLst>
              <a:gd name="adj1" fmla="val 102857"/>
              <a:gd name="adj2" fmla="val 24650"/>
              <a:gd name="adj3" fmla="val 173269"/>
              <a:gd name="adj4" fmla="val 74635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Painel de Aplicações para acesso às funcionalidades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8192790" y="1135418"/>
            <a:ext cx="1440160" cy="575915"/>
          </a:xfrm>
          <a:prstGeom prst="borderCallout1">
            <a:avLst>
              <a:gd name="adj1" fmla="val 109043"/>
              <a:gd name="adj2" fmla="val 65879"/>
              <a:gd name="adj3" fmla="val 171207"/>
              <a:gd name="adj4" fmla="val 61441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Painel de acesso à gestão do perfil do Utilizador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Line Callout 1 19"/>
          <p:cNvSpPr/>
          <p:nvPr/>
        </p:nvSpPr>
        <p:spPr bwMode="auto">
          <a:xfrm>
            <a:off x="2538098" y="1135418"/>
            <a:ext cx="1440160" cy="575915"/>
          </a:xfrm>
          <a:prstGeom prst="borderCallout1">
            <a:avLst>
              <a:gd name="adj1" fmla="val 102857"/>
              <a:gd name="adj2" fmla="val 24650"/>
              <a:gd name="adj3" fmla="val 231005"/>
              <a:gd name="adj4" fmla="val 87004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Link de acesso a escrita de comentários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Line Callout 1 20"/>
          <p:cNvSpPr/>
          <p:nvPr/>
        </p:nvSpPr>
        <p:spPr bwMode="auto">
          <a:xfrm>
            <a:off x="4376936" y="1110396"/>
            <a:ext cx="1584176" cy="625958"/>
          </a:xfrm>
          <a:prstGeom prst="borderCallout1">
            <a:avLst>
              <a:gd name="adj1" fmla="val 104974"/>
              <a:gd name="adj2" fmla="val 83195"/>
              <a:gd name="adj3" fmla="val 224878"/>
              <a:gd name="adj4" fmla="val 63916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Link de acesso a criação de partilhas de interpretações de dados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Line Callout 1 21"/>
          <p:cNvSpPr/>
          <p:nvPr/>
        </p:nvSpPr>
        <p:spPr bwMode="auto">
          <a:xfrm>
            <a:off x="271722" y="4005064"/>
            <a:ext cx="1440160" cy="575915"/>
          </a:xfrm>
          <a:prstGeom prst="borderCallout1">
            <a:avLst>
              <a:gd name="adj1" fmla="val -2305"/>
              <a:gd name="adj2" fmla="val 4035"/>
              <a:gd name="adj3" fmla="val -158712"/>
              <a:gd name="adj4" fmla="val 24335"/>
            </a:avLst>
          </a:prstGeom>
          <a:solidFill>
            <a:schemeClr val="bg1"/>
          </a:solidFill>
          <a:ln w="19050">
            <a:solidFill>
              <a:srgbClr val="FF9900"/>
            </a:solidFill>
            <a:headEnd type="none"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Botão de atalho para o Perfil do Utilizador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Line Callout 1 22"/>
          <p:cNvSpPr/>
          <p:nvPr/>
        </p:nvSpPr>
        <p:spPr bwMode="auto">
          <a:xfrm>
            <a:off x="1818018" y="4005064"/>
            <a:ext cx="1440160" cy="720080"/>
          </a:xfrm>
          <a:prstGeom prst="borderCallout1">
            <a:avLst>
              <a:gd name="adj1" fmla="val -2305"/>
              <a:gd name="adj2" fmla="val 4035"/>
              <a:gd name="adj3" fmla="val -120366"/>
              <a:gd name="adj4" fmla="val -16069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Botão de atalho para o área de comunicação por mensagens do </a:t>
            </a:r>
            <a:r>
              <a:rPr lang="pt-PT" sz="1200" dirty="0" err="1" smtClean="0">
                <a:solidFill>
                  <a:schemeClr val="tx1"/>
                </a:solidFill>
                <a:latin typeface="Arial Narrow" pitchFamily="34" charset="0"/>
              </a:rPr>
              <a:t>Sis-ma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Line Callout 1 23"/>
          <p:cNvSpPr/>
          <p:nvPr/>
        </p:nvSpPr>
        <p:spPr bwMode="auto">
          <a:xfrm>
            <a:off x="3401772" y="4008144"/>
            <a:ext cx="1440160" cy="720080"/>
          </a:xfrm>
          <a:prstGeom prst="borderCallout1">
            <a:avLst>
              <a:gd name="adj1" fmla="val -2305"/>
              <a:gd name="adj2" fmla="val 4035"/>
              <a:gd name="adj3" fmla="val -117068"/>
              <a:gd name="adj4" fmla="val -25964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Botão de atalho para a área de visualização de interpretações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Line Callout 1 25"/>
          <p:cNvSpPr/>
          <p:nvPr/>
        </p:nvSpPr>
        <p:spPr bwMode="auto">
          <a:xfrm>
            <a:off x="4953000" y="3645024"/>
            <a:ext cx="1440160" cy="720080"/>
          </a:xfrm>
          <a:prstGeom prst="borderCallout1">
            <a:avLst>
              <a:gd name="adj1" fmla="val 17485"/>
              <a:gd name="adj2" fmla="val -2562"/>
              <a:gd name="adj3" fmla="val -65944"/>
              <a:gd name="adj4" fmla="val -81211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Botão de atalho para o área de criação e gestão de Grupos de Utilizadores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Line Callout 1 26"/>
          <p:cNvSpPr/>
          <p:nvPr/>
        </p:nvSpPr>
        <p:spPr bwMode="auto">
          <a:xfrm>
            <a:off x="7329264" y="3671154"/>
            <a:ext cx="1440160" cy="720080"/>
          </a:xfrm>
          <a:prstGeom prst="borderCallout1">
            <a:avLst>
              <a:gd name="adj1" fmla="val 17485"/>
              <a:gd name="adj2" fmla="val -2562"/>
              <a:gd name="adj3" fmla="val -65944"/>
              <a:gd name="adj4" fmla="val -81211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Área de pesquisa de diferentes elementos de do </a:t>
            </a:r>
            <a:r>
              <a:rPr lang="pt-PT" sz="1200" dirty="0" err="1" smtClean="0">
                <a:solidFill>
                  <a:schemeClr val="tx1"/>
                </a:solidFill>
                <a:latin typeface="Arial Narrow" pitchFamily="34" charset="0"/>
              </a:rPr>
              <a:t>sis-ma</a:t>
            </a:r>
            <a:endParaRPr lang="pt-PT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Line Callout 1 27"/>
          <p:cNvSpPr/>
          <p:nvPr/>
        </p:nvSpPr>
        <p:spPr bwMode="auto">
          <a:xfrm>
            <a:off x="7905328" y="4728224"/>
            <a:ext cx="1440160" cy="720080"/>
          </a:xfrm>
          <a:prstGeom prst="borderCallout1">
            <a:avLst>
              <a:gd name="adj1" fmla="val -2305"/>
              <a:gd name="adj2" fmla="val 91441"/>
              <a:gd name="adj3" fmla="val -151701"/>
              <a:gd name="adj4" fmla="val 83706"/>
            </a:avLst>
          </a:prstGeom>
          <a:solidFill>
            <a:schemeClr val="bg1"/>
          </a:solidFill>
          <a:ln w="19050">
            <a:solidFill>
              <a:srgbClr val="FF9900"/>
            </a:solidFill>
            <a:headEnd/>
            <a:tailEnd type="triangle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5709" tIns="35709" rIns="35709" bIns="35709" rtlCol="0" anchor="ctr"/>
          <a:lstStyle/>
          <a:p>
            <a:pPr marL="88900" defTabSz="642938"/>
            <a:r>
              <a:rPr lang="pt-PT" sz="1200" dirty="0" smtClean="0">
                <a:solidFill>
                  <a:schemeClr val="tx1"/>
                </a:solidFill>
                <a:latin typeface="Arial Narrow" pitchFamily="34" charset="0"/>
              </a:rPr>
              <a:t>Área de Gestão do próprio </a:t>
            </a:r>
            <a:r>
              <a:rPr lang="pt-PT" sz="1200" i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pt-PT" sz="1200" i="1" dirty="0" err="1" smtClean="0">
                <a:solidFill>
                  <a:schemeClr val="tx1"/>
                </a:solidFill>
                <a:latin typeface="Arial Narrow" pitchFamily="34" charset="0"/>
              </a:rPr>
              <a:t>Dashboard</a:t>
            </a:r>
            <a:r>
              <a:rPr lang="pt-PT" sz="1200" i="1" dirty="0" smtClean="0">
                <a:solidFill>
                  <a:schemeClr val="tx1"/>
                </a:solidFill>
                <a:latin typeface="Arial Narrow" pitchFamily="34" charset="0"/>
              </a:rPr>
              <a:t>”</a:t>
            </a:r>
            <a:endParaRPr lang="pt-PT" sz="12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1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W-2011-TPL-01221-powerpoint-proposal-template-e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none" lIns="35709" tIns="35709" rIns="35709" bIns="35709" anchor="ctr"/>
      <a:lstStyle>
        <a:defPPr marL="88900" defTabSz="642938">
          <a:defRPr sz="1600" dirty="0">
            <a:solidFill>
              <a:schemeClr val="bg1"/>
            </a:solidFill>
            <a:latin typeface="Arial Narrow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XMLData TextToDisplay="RightsWATCHMark">67|CSW-CSW-PUBLIC|{00000000-0000-0000-0000-000000000000}</XMLData>
</file>

<file path=customXml/item2.xml><?xml version="1.0" encoding="utf-8"?>
<XMLData TextToDisplay="RightsWATCHMark">67|CSW-CSW-PUBLIC|{00000000-0000-0000-0000-000000000000}</XMLData>
</file>

<file path=customXml/item3.xml><?xml version="1.0" encoding="utf-8"?>
<XMLData TextToDisplay="RightsWATCHMark">67|CSW-CSW-PUBLIC|{00000000-0000-0000-0000-000000000000}</XMLData>
</file>

<file path=customXml/item4.xml><?xml version="1.0" encoding="utf-8"?>
<XMLData TextToDisplay="RightsWATCHMark">67|CSW-CSW-PUBLIC|{00000000-0000-0000-0000-000000000000}</XMLData>
</file>

<file path=customXml/itemProps1.xml><?xml version="1.0" encoding="utf-8"?>
<ds:datastoreItem xmlns:ds="http://schemas.openxmlformats.org/officeDocument/2006/customXml" ds:itemID="{8CB53943-03DB-4FD5-B8B8-A042853B218A}">
  <ds:schemaRefs/>
</ds:datastoreItem>
</file>

<file path=customXml/itemProps2.xml><?xml version="1.0" encoding="utf-8"?>
<ds:datastoreItem xmlns:ds="http://schemas.openxmlformats.org/officeDocument/2006/customXml" ds:itemID="{BE32D228-5819-4864-9520-FD4E3658D081}">
  <ds:schemaRefs/>
</ds:datastoreItem>
</file>

<file path=customXml/itemProps3.xml><?xml version="1.0" encoding="utf-8"?>
<ds:datastoreItem xmlns:ds="http://schemas.openxmlformats.org/officeDocument/2006/customXml" ds:itemID="{29E2DE5E-39FE-435E-941D-58F4332380D2}">
  <ds:schemaRefs/>
</ds:datastoreItem>
</file>

<file path=customXml/itemProps4.xml><?xml version="1.0" encoding="utf-8"?>
<ds:datastoreItem xmlns:ds="http://schemas.openxmlformats.org/officeDocument/2006/customXml" ds:itemID="{7DBCBCF9-CD6F-48DF-9BD6-B6973F41E94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CSW-2011-TPL-01221-powerpoint-proposal-template-ecs</Template>
  <TotalTime>31670</TotalTime>
  <Pages>0</Pages>
  <Words>3308</Words>
  <Characters>0</Characters>
  <Application>Microsoft Office PowerPoint</Application>
  <PresentationFormat>A4 Paper (210x297 mm)</PresentationFormat>
  <Lines>0</Lines>
  <Paragraphs>561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CSW-2011-TPL-01221-powerpoint-proposal-template-ecs</vt:lpstr>
      <vt:lpstr>Manual Rápido de Utilizador</vt:lpstr>
      <vt:lpstr>Agradecimentos</vt:lpstr>
      <vt:lpstr>Índice</vt:lpstr>
      <vt:lpstr>1. Iniciando com o SIS-MA</vt:lpstr>
      <vt:lpstr>1. Iniciando o SISMA  O que é e seus Modos</vt:lpstr>
      <vt:lpstr>1. Iniciando o SISMA  Utilizadores de Nível Distrital</vt:lpstr>
      <vt:lpstr>1. Iniciando com o SIS-MA   Acesso ao SIS-MA</vt:lpstr>
      <vt:lpstr>1. Iniciando com o SIS-MA   Suporte ao SIS-MA</vt:lpstr>
      <vt:lpstr>1. Iniciando com o SIS-MA   O Dashboard</vt:lpstr>
      <vt:lpstr>2. Transmissão de Dados</vt:lpstr>
      <vt:lpstr>2. Transmissão de Dados  Descrição do Processo </vt:lpstr>
      <vt:lpstr>2. Transmissão de Dados  Introdução/Alteração de Dados no SIS-MA</vt:lpstr>
      <vt:lpstr>2. Transmissão de Dados  Introdução/Alteração de Dados no SIS-MA</vt:lpstr>
      <vt:lpstr>2. Transmissão de Dados  Introdução/Alteração de Dados no SIS-MA</vt:lpstr>
      <vt:lpstr>2. Transmissão de Dados  Validação dos Dados no Formulário</vt:lpstr>
      <vt:lpstr>2. Transmissão de Dados  Uso do Sistema de Mensagens</vt:lpstr>
      <vt:lpstr>2. Transmissão de Dados  Análise de Regras de Validação</vt:lpstr>
      <vt:lpstr>2. Transmissão de Dados  Análise de Regras de Validação</vt:lpstr>
      <vt:lpstr>2. Transmissão de Dados  Regras de Validação</vt:lpstr>
      <vt:lpstr>3. Validação e Controle de Qualidade de Dados</vt:lpstr>
      <vt:lpstr>3. Validação e Controle de Qualidade de Dados  Descrição do Processo </vt:lpstr>
      <vt:lpstr>3. Validação e Controle de Qualidade de Dados  Análise de 1ª, 2ª e 3ª Ordem</vt:lpstr>
      <vt:lpstr>3. Validação e Controle de Qualidade de Dados  Análise de 1ª, 2ª e 3ª Ordem (cont.)</vt:lpstr>
      <vt:lpstr>3. Validação e Controle de Qualidade de Dados  Análise de 1ª, 2ª e 3ª Ordem (cont.)</vt:lpstr>
      <vt:lpstr>3. Validação e Controle de Qualidade de Dados  Análise de 1ª, 2ª e 3ª Ordem (cont.)</vt:lpstr>
      <vt:lpstr>3. Validação e Controle de Qualidade de Dados  Análise de 1ª, 2ª e 3ª Ordem (cont.)</vt:lpstr>
      <vt:lpstr>3. Validação e Controle de Qualidade de Dados  Análise de 1ª, 2ª e 3ª Ordem (cont.)</vt:lpstr>
      <vt:lpstr>4. Retro Informação</vt:lpstr>
      <vt:lpstr>4. Processos de Retro Informação  Descrição do Processo </vt:lpstr>
      <vt:lpstr>4. Retro Informação  Gerar um relatório de taxa de reportagem</vt:lpstr>
      <vt:lpstr>7. Ficha Técnica</vt:lpstr>
    </vt:vector>
  </TitlesOfParts>
  <Company>Critical SGPS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&lt;Nome da Proposta&gt;</dc:title>
  <dc:creator>Ricardo Jose Fernandes</dc:creator>
  <cp:lastModifiedBy>Gulam Khan</cp:lastModifiedBy>
  <cp:revision>2737</cp:revision>
  <cp:lastPrinted>2014-03-06T07:59:55Z</cp:lastPrinted>
  <dcterms:created xsi:type="dcterms:W3CDTF">2012-06-20T16:01:47Z</dcterms:created>
  <dcterms:modified xsi:type="dcterms:W3CDTF">2014-12-09T15:12:28Z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67|CSW-CSW-PUBLIC|{00000000-0000-0000-0000-000000000000}</vt:lpwstr>
  </property>
</Properties>
</file>