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74"/>
  </p:notesMasterIdLst>
  <p:handoutMasterIdLst>
    <p:handoutMasterId r:id="rId75"/>
  </p:handoutMasterIdLst>
  <p:sldIdLst>
    <p:sldId id="291" r:id="rId6"/>
    <p:sldId id="358" r:id="rId7"/>
    <p:sldId id="293" r:id="rId8"/>
    <p:sldId id="359" r:id="rId9"/>
    <p:sldId id="295" r:id="rId10"/>
    <p:sldId id="296" r:id="rId11"/>
    <p:sldId id="297" r:id="rId12"/>
    <p:sldId id="298" r:id="rId13"/>
    <p:sldId id="299" r:id="rId14"/>
    <p:sldId id="361" r:id="rId15"/>
    <p:sldId id="301" r:id="rId16"/>
    <p:sldId id="302" r:id="rId17"/>
    <p:sldId id="303" r:id="rId18"/>
    <p:sldId id="304" r:id="rId19"/>
    <p:sldId id="360" r:id="rId20"/>
    <p:sldId id="306" r:id="rId21"/>
    <p:sldId id="307" r:id="rId22"/>
    <p:sldId id="308" r:id="rId23"/>
    <p:sldId id="362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63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364" r:id="rId57"/>
    <p:sldId id="343" r:id="rId58"/>
    <p:sldId id="344" r:id="rId59"/>
    <p:sldId id="345" r:id="rId60"/>
    <p:sldId id="365" r:id="rId61"/>
    <p:sldId id="347" r:id="rId62"/>
    <p:sldId id="348" r:id="rId63"/>
    <p:sldId id="349" r:id="rId64"/>
    <p:sldId id="350" r:id="rId65"/>
    <p:sldId id="366" r:id="rId66"/>
    <p:sldId id="352" r:id="rId67"/>
    <p:sldId id="353" r:id="rId68"/>
    <p:sldId id="354" r:id="rId69"/>
    <p:sldId id="355" r:id="rId70"/>
    <p:sldId id="356" r:id="rId71"/>
    <p:sldId id="357" r:id="rId72"/>
    <p:sldId id="367" r:id="rId73"/>
  </p:sldIdLst>
  <p:sldSz cx="9906000" cy="6858000" type="A4"/>
  <p:notesSz cx="6669088" cy="97758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bio Daniel Ramos" initials="FDR" lastIdx="6" clrIdx="0"/>
  <p:cmAuthor id="1" name="Mikael Naydenov" initials="M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100"/>
    <a:srgbClr val="B71234"/>
    <a:srgbClr val="708E03"/>
    <a:srgbClr val="8C0A25"/>
    <a:srgbClr val="FF9900"/>
    <a:srgbClr val="F27E97"/>
    <a:srgbClr val="E91F4A"/>
    <a:srgbClr val="01A301"/>
    <a:srgbClr val="CAE8AA"/>
    <a:srgbClr val="83C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0" autoAdjust="0"/>
    <p:restoredTop sz="82158" autoAdjust="0"/>
  </p:normalViewPr>
  <p:slideViewPr>
    <p:cSldViewPr showGuides="1">
      <p:cViewPr>
        <p:scale>
          <a:sx n="70" d="100"/>
          <a:sy n="70" d="100"/>
        </p:scale>
        <p:origin x="-1632" y="-204"/>
      </p:cViewPr>
      <p:guideLst>
        <p:guide orient="horz" pos="618"/>
        <p:guide orient="horz" pos="4110"/>
        <p:guide orient="horz" pos="1162"/>
        <p:guide pos="126"/>
        <p:guide pos="6068"/>
        <p:guide pos="3120"/>
        <p:guide pos="3211"/>
        <p:guide pos="3029"/>
      </p:guideLst>
    </p:cSldViewPr>
  </p:slideViewPr>
  <p:outlineViewPr>
    <p:cViewPr>
      <p:scale>
        <a:sx n="33" d="100"/>
        <a:sy n="33" d="100"/>
      </p:scale>
      <p:origin x="48" y="22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70896"/>
    </p:cViewPr>
  </p:sorterViewPr>
  <p:notesViewPr>
    <p:cSldViewPr showGuides="1">
      <p:cViewPr varScale="1">
        <p:scale>
          <a:sx n="64" d="100"/>
          <a:sy n="64" d="100"/>
        </p:scale>
        <p:origin x="-2916" y="-114"/>
      </p:cViewPr>
      <p:guideLst>
        <p:guide orient="horz" pos="308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commentAuthors" Target="commentAuthor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88950"/>
          </a:xfrm>
          <a:prstGeom prst="rect">
            <a:avLst/>
          </a:prstGeom>
        </p:spPr>
        <p:txBody>
          <a:bodyPr vert="horz" lIns="89904" tIns="44952" rIns="89904" bIns="44952" rtlCol="0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88950"/>
          </a:xfrm>
          <a:prstGeom prst="rect">
            <a:avLst/>
          </a:prstGeom>
        </p:spPr>
        <p:txBody>
          <a:bodyPr vert="horz" lIns="89904" tIns="44952" rIns="89904" bIns="44952" rtlCol="0"/>
          <a:lstStyle>
            <a:lvl1pPr algn="r">
              <a:defRPr sz="120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263B7A3A-E783-4B85-AEAA-73639FB22EE5}" type="datetimeFigureOut">
              <a:rPr lang="pt-PT"/>
              <a:pPr>
                <a:defRPr/>
              </a:pPr>
              <a:t>06-05-2014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90838" cy="488950"/>
          </a:xfrm>
          <a:prstGeom prst="rect">
            <a:avLst/>
          </a:prstGeom>
        </p:spPr>
        <p:txBody>
          <a:bodyPr vert="horz" lIns="89904" tIns="44952" rIns="89904" bIns="44952" rtlCol="0" anchor="b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663" y="9285288"/>
            <a:ext cx="2890837" cy="488950"/>
          </a:xfrm>
          <a:prstGeom prst="rect">
            <a:avLst/>
          </a:prstGeom>
        </p:spPr>
        <p:txBody>
          <a:bodyPr vert="horz" lIns="89904" tIns="44952" rIns="89904" bIns="44952" rtlCol="0" anchor="b"/>
          <a:lstStyle>
            <a:lvl1pPr algn="r">
              <a:defRPr sz="120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F8BF4B5F-8A46-4BB6-9C9F-1EC3D3884CC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7929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89904" tIns="44952" rIns="89904" bIns="44952" rtlCol="0"/>
          <a:lstStyle>
            <a:lvl1pPr algn="l">
              <a:defRPr sz="12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89904" tIns="44952" rIns="89904" bIns="44952" rtlCol="0"/>
          <a:lstStyle>
            <a:lvl1pPr algn="r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D6D2706B-EAF4-4464-B326-0F991C58E214}" type="datetimeFigureOut">
              <a:rPr lang="en-US"/>
              <a:pPr>
                <a:defRPr/>
              </a:pPr>
              <a:t>5/6/2014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733425"/>
            <a:ext cx="5291138" cy="3663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04" tIns="44952" rIns="89904" bIns="44952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43438"/>
            <a:ext cx="5335588" cy="4398962"/>
          </a:xfrm>
          <a:prstGeom prst="rect">
            <a:avLst/>
          </a:prstGeom>
        </p:spPr>
        <p:txBody>
          <a:bodyPr vert="horz" lIns="89904" tIns="44952" rIns="89904" bIns="44952" rtlCol="0"/>
          <a:lstStyle/>
          <a:p>
            <a:pPr lvl="0"/>
            <a:r>
              <a:rPr lang="pt-PT" noProof="0" smtClean="0"/>
              <a:t>Click to edit Master text styles</a:t>
            </a:r>
          </a:p>
          <a:p>
            <a:pPr lvl="1"/>
            <a:r>
              <a:rPr lang="pt-PT" noProof="0" smtClean="0"/>
              <a:t>Second level</a:t>
            </a:r>
          </a:p>
          <a:p>
            <a:pPr lvl="2"/>
            <a:r>
              <a:rPr lang="pt-PT" noProof="0" smtClean="0"/>
              <a:t>Third level</a:t>
            </a:r>
          </a:p>
          <a:p>
            <a:pPr lvl="3"/>
            <a:r>
              <a:rPr lang="pt-PT" noProof="0" smtClean="0"/>
              <a:t>Fourth level</a:t>
            </a:r>
          </a:p>
          <a:p>
            <a:pPr lvl="4"/>
            <a:r>
              <a:rPr lang="pt-PT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89904" tIns="44952" rIns="89904" bIns="44952" rtlCol="0" anchor="b"/>
          <a:lstStyle>
            <a:lvl1pPr algn="l">
              <a:defRPr sz="12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285288"/>
            <a:ext cx="2889250" cy="488950"/>
          </a:xfrm>
          <a:prstGeom prst="rect">
            <a:avLst/>
          </a:prstGeom>
        </p:spPr>
        <p:txBody>
          <a:bodyPr vert="horz" lIns="89904" tIns="44952" rIns="89904" bIns="44952" rtlCol="0" anchor="b"/>
          <a:lstStyle>
            <a:lvl1pPr algn="r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AE7768BC-D0B0-48E5-ADF1-51AD3E1263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51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7537" indent="-170131" defTabSz="632137" eaLnBrk="1" hangingPunct="1">
              <a:buFont typeface="Arial" pitchFamily="34" charset="0"/>
              <a:buChar char="•"/>
              <a:defRPr/>
            </a:pPr>
            <a:r>
              <a:rPr lang="pt-PT" dirty="0">
                <a:solidFill>
                  <a:schemeClr val="bg1"/>
                </a:solidFill>
                <a:latin typeface="Arial Narrow" pitchFamily="34" charset="0"/>
                <a:ea typeface="ＭＳ Ｐゴシック" charset="0"/>
              </a:rPr>
              <a:t>Explicar que o manual está orientado para o nível </a:t>
            </a:r>
            <a:r>
              <a:rPr lang="pt-PT" dirty="0" smtClean="0">
                <a:solidFill>
                  <a:schemeClr val="bg1"/>
                </a:solidFill>
                <a:latin typeface="Arial Narrow" pitchFamily="34" charset="0"/>
                <a:ea typeface="ＭＳ Ｐゴシック" charset="0"/>
              </a:rPr>
              <a:t>Nacional</a:t>
            </a:r>
            <a:endParaRPr lang="pt-PT" dirty="0">
              <a:solidFill>
                <a:schemeClr val="bg1"/>
              </a:solidFill>
              <a:latin typeface="Arial Narrow" pitchFamily="34" charset="0"/>
              <a:ea typeface="ＭＳ Ｐゴシック" charset="0"/>
            </a:endParaRPr>
          </a:p>
          <a:p>
            <a:pPr marL="257537" indent="-170131" defTabSz="632137" eaLnBrk="1" hangingPunct="1">
              <a:buFont typeface="Arial" pitchFamily="34" charset="0"/>
              <a:buChar char="•"/>
              <a:defRPr/>
            </a:pPr>
            <a:r>
              <a:rPr lang="pt-PT" dirty="0">
                <a:solidFill>
                  <a:schemeClr val="bg1"/>
                </a:solidFill>
                <a:latin typeface="Arial Narrow" pitchFamily="34" charset="0"/>
                <a:ea typeface="ＭＳ Ｐゴシック" charset="0"/>
              </a:rPr>
              <a:t>Explicar um pouco sobre a </a:t>
            </a:r>
            <a:r>
              <a:rPr lang="pt-PT" dirty="0" err="1">
                <a:solidFill>
                  <a:schemeClr val="bg1"/>
                </a:solidFill>
                <a:latin typeface="Arial Narrow" pitchFamily="34" charset="0"/>
                <a:ea typeface="ＭＳ Ｐゴシック" charset="0"/>
              </a:rPr>
              <a:t>Jembi</a:t>
            </a:r>
            <a:r>
              <a:rPr lang="pt-PT" dirty="0">
                <a:solidFill>
                  <a:schemeClr val="bg1"/>
                </a:solidFill>
                <a:latin typeface="Arial Narrow" pitchFamily="34" charset="0"/>
                <a:ea typeface="ＭＳ Ｐゴシック" charset="0"/>
              </a:rPr>
              <a:t> e </a:t>
            </a:r>
            <a:r>
              <a:rPr lang="pt-PT" dirty="0" err="1">
                <a:solidFill>
                  <a:schemeClr val="bg1"/>
                </a:solidFill>
                <a:latin typeface="Arial Narrow" pitchFamily="34" charset="0"/>
                <a:ea typeface="ＭＳ Ｐゴシック" charset="0"/>
              </a:rPr>
              <a:t>Moasis</a:t>
            </a:r>
            <a:endParaRPr lang="pt-PT" dirty="0">
              <a:solidFill>
                <a:schemeClr val="bg1"/>
              </a:solidFill>
              <a:latin typeface="Arial Narrow" pitchFamily="34" charset="0"/>
              <a:ea typeface="ＭＳ Ｐゴシック" charset="0"/>
            </a:endParaRPr>
          </a:p>
          <a:p>
            <a:pPr eaLnBrk="1" hangingPunct="1">
              <a:defRPr/>
            </a:pPr>
            <a:endParaRPr lang="pt-PT" dirty="0">
              <a:ea typeface="ＭＳ Ｐゴシック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/>
            <a:fld id="{08082878-7DD2-4B59-ABD9-BFAD2CDBBDD5}" type="slidenum">
              <a:rPr lang="en-US" sz="1200" smtClean="0"/>
              <a:pPr algn="r" eaLnBrk="1" hangingPunct="1"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/>
            <a:fld id="{E6F4B1D5-91CF-40D6-A765-3AA7419AE5ED}" type="slidenum">
              <a:rPr lang="en-US" sz="1200" smtClean="0"/>
              <a:pPr algn="r" eaLnBrk="1" hangingPunct="1"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/>
            <a:fld id="{E6F4B1D5-91CF-40D6-A765-3AA7419AE5ED}" type="slidenum">
              <a:rPr lang="en-US" sz="1200" smtClean="0"/>
              <a:pPr algn="r" eaLnBrk="1" hangingPunct="1"/>
              <a:t>15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/>
            <a:fld id="{E6F4B1D5-91CF-40D6-A765-3AA7419AE5ED}" type="slidenum">
              <a:rPr lang="en-US" sz="1200" smtClean="0"/>
              <a:pPr algn="r" eaLnBrk="1" hangingPunct="1"/>
              <a:t>19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/>
            <a:fld id="{E6F4B1D5-91CF-40D6-A765-3AA7419AE5ED}" type="slidenum">
              <a:rPr lang="en-US" sz="1200" smtClean="0"/>
              <a:pPr algn="r" eaLnBrk="1" hangingPunct="1"/>
              <a:t>34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7768BC-D0B0-48E5-ADF1-51AD3E12637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69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7768BC-D0B0-48E5-ADF1-51AD3E12637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69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7768BC-D0B0-48E5-ADF1-51AD3E12637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69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7768BC-D0B0-48E5-ADF1-51AD3E12637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69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7768BC-D0B0-48E5-ADF1-51AD3E12637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69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7768BC-D0B0-48E5-ADF1-51AD3E12637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69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8323" indent="-280924" defTabSz="632080" eaLnBrk="1" hangingPunct="1">
              <a:buFont typeface="Arial" pitchFamily="34" charset="0"/>
              <a:buChar char="•"/>
              <a:defRPr/>
            </a:pPr>
            <a:r>
              <a:rPr lang="pt-PT" dirty="0">
                <a:latin typeface="Arial Narrow" pitchFamily="34" charset="0"/>
                <a:ea typeface="ＭＳ Ｐゴシック" charset="0"/>
              </a:rPr>
              <a:t>Apresentar o índice</a:t>
            </a:r>
          </a:p>
          <a:p>
            <a:pPr marL="368323" indent="-280924" defTabSz="632080" eaLnBrk="1" hangingPunct="1">
              <a:buFont typeface="Arial" pitchFamily="34" charset="0"/>
              <a:buChar char="•"/>
              <a:defRPr/>
            </a:pPr>
            <a:r>
              <a:rPr lang="pt-PT" dirty="0">
                <a:latin typeface="Arial Narrow" pitchFamily="34" charset="0"/>
                <a:ea typeface="ＭＳ Ｐゴシック" charset="0"/>
              </a:rPr>
              <a:t>Salientar que a formação/ manual/ </a:t>
            </a:r>
            <a:r>
              <a:rPr lang="pt-PT" dirty="0" err="1">
                <a:latin typeface="Arial Narrow" pitchFamily="34" charset="0"/>
                <a:ea typeface="ＭＳ Ｐゴシック" charset="0"/>
              </a:rPr>
              <a:t>ppt</a:t>
            </a:r>
            <a:r>
              <a:rPr lang="pt-PT" dirty="0">
                <a:latin typeface="Arial Narrow" pitchFamily="34" charset="0"/>
                <a:ea typeface="ＭＳ Ｐゴシック" charset="0"/>
              </a:rPr>
              <a:t> está orientado para os </a:t>
            </a:r>
            <a:r>
              <a:rPr lang="pt-PT" dirty="0" err="1">
                <a:latin typeface="Arial Narrow" pitchFamily="34" charset="0"/>
                <a:ea typeface="ＭＳ Ｐゴシック" charset="0"/>
              </a:rPr>
              <a:t>users</a:t>
            </a:r>
            <a:r>
              <a:rPr lang="pt-PT" dirty="0">
                <a:latin typeface="Arial Narrow" pitchFamily="34" charset="0"/>
                <a:ea typeface="ＭＳ Ｐゴシック" charset="0"/>
              </a:rPr>
              <a:t> dos distritos</a:t>
            </a:r>
          </a:p>
          <a:p>
            <a:pPr marL="368323" indent="-280924" defTabSz="632080" eaLnBrk="1" hangingPunct="1">
              <a:buFont typeface="Arial" pitchFamily="34" charset="0"/>
              <a:buChar char="•"/>
              <a:defRPr/>
            </a:pPr>
            <a:r>
              <a:rPr lang="pt-PT" dirty="0">
                <a:latin typeface="Arial Narrow" pitchFamily="34" charset="0"/>
                <a:ea typeface="ＭＳ Ｐゴシック" charset="0"/>
              </a:rPr>
              <a:t>E os processo são para os </a:t>
            </a:r>
            <a:r>
              <a:rPr lang="pt-PT" dirty="0" err="1">
                <a:latin typeface="Arial Narrow" pitchFamily="34" charset="0"/>
                <a:ea typeface="ＭＳ Ｐゴシック" charset="0"/>
              </a:rPr>
              <a:t>users</a:t>
            </a:r>
            <a:r>
              <a:rPr lang="pt-PT" dirty="0">
                <a:latin typeface="Arial Narrow" pitchFamily="34" charset="0"/>
                <a:ea typeface="ＭＳ Ｐゴシック" charset="0"/>
              </a:rPr>
              <a:t> distritais.</a:t>
            </a:r>
          </a:p>
          <a:p>
            <a:pPr marL="368323" indent="-280924" defTabSz="632080" eaLnBrk="1" hangingPunct="1">
              <a:buFont typeface="Arial" pitchFamily="34" charset="0"/>
              <a:buChar char="•"/>
              <a:defRPr/>
            </a:pPr>
            <a:r>
              <a:rPr lang="pt-PT" dirty="0">
                <a:latin typeface="Arial Narrow" pitchFamily="34" charset="0"/>
                <a:ea typeface="ＭＳ Ｐゴシック" charset="0"/>
              </a:rPr>
              <a:t>Meta dado não é </a:t>
            </a:r>
            <a:r>
              <a:rPr lang="pt-PT" dirty="0" err="1">
                <a:latin typeface="Arial Narrow" pitchFamily="34" charset="0"/>
                <a:ea typeface="ＭＳ Ｐゴシック" charset="0"/>
              </a:rPr>
              <a:t>so</a:t>
            </a:r>
            <a:r>
              <a:rPr lang="pt-PT" dirty="0">
                <a:latin typeface="Arial Narrow" pitchFamily="34" charset="0"/>
                <a:ea typeface="ＭＳ Ｐゴシック" charset="0"/>
              </a:rPr>
              <a:t> Ficha, pode ser </a:t>
            </a:r>
            <a:r>
              <a:rPr lang="pt-PT" dirty="0" err="1">
                <a:latin typeface="Arial Narrow" pitchFamily="34" charset="0"/>
                <a:ea typeface="ＭＳ Ｐゴシック" charset="0"/>
              </a:rPr>
              <a:t>config</a:t>
            </a:r>
            <a:r>
              <a:rPr lang="pt-PT" dirty="0">
                <a:latin typeface="Arial Narrow" pitchFamily="34" charset="0"/>
                <a:ea typeface="ＭＳ Ｐゴシック" charset="0"/>
              </a:rPr>
              <a:t> de </a:t>
            </a:r>
            <a:r>
              <a:rPr lang="pt-PT" dirty="0" err="1">
                <a:latin typeface="Arial Narrow" pitchFamily="34" charset="0"/>
                <a:ea typeface="ＭＳ Ｐゴシック" charset="0"/>
              </a:rPr>
              <a:t>users</a:t>
            </a:r>
            <a:r>
              <a:rPr lang="pt-PT" dirty="0">
                <a:latin typeface="Arial Narrow" pitchFamily="34" charset="0"/>
                <a:ea typeface="ＭＳ Ｐゴシック" charset="0"/>
              </a:rPr>
              <a:t>, grupos, etc. </a:t>
            </a:r>
          </a:p>
          <a:p>
            <a:pPr eaLnBrk="1" hangingPunct="1">
              <a:defRPr/>
            </a:pPr>
            <a:endParaRPr lang="pt-PT" dirty="0">
              <a:ea typeface="ＭＳ Ｐゴシック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884" indent="-285724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2898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058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217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376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535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8694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5854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/>
            <a:fld id="{5794B803-F483-4763-9B4B-EDB927FE510D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7768BC-D0B0-48E5-ADF1-51AD3E12637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69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7768BC-D0B0-48E5-ADF1-51AD3E12637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69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7768BC-D0B0-48E5-ADF1-51AD3E12637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69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7768BC-D0B0-48E5-ADF1-51AD3E12637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69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7768BC-D0B0-48E5-ADF1-51AD3E12637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69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7768BC-D0B0-48E5-ADF1-51AD3E12637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691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7768BC-D0B0-48E5-ADF1-51AD3E12637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691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7768BC-D0B0-48E5-ADF1-51AD3E12637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691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/>
            <a:fld id="{E6F4B1D5-91CF-40D6-A765-3AA7419AE5ED}" type="slidenum">
              <a:rPr lang="en-US" sz="1200" smtClean="0"/>
              <a:pPr algn="r" eaLnBrk="1" hangingPunct="1"/>
              <a:t>52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/>
            <a:fld id="{E6F4B1D5-91CF-40D6-A765-3AA7419AE5ED}" type="slidenum">
              <a:rPr lang="en-US" sz="1200" smtClean="0"/>
              <a:pPr algn="r" eaLnBrk="1" hangingPunct="1"/>
              <a:t>56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8323" indent="-280924" defTabSz="632080" eaLnBrk="1" hangingPunct="1">
              <a:buFont typeface="Arial" pitchFamily="34" charset="0"/>
              <a:buChar char="•"/>
              <a:defRPr/>
            </a:pPr>
            <a:r>
              <a:rPr lang="pt-PT" dirty="0">
                <a:latin typeface="Arial Narrow" pitchFamily="34" charset="0"/>
                <a:ea typeface="ＭＳ Ｐゴシック" charset="0"/>
              </a:rPr>
              <a:t>Apresentar o índice</a:t>
            </a:r>
          </a:p>
          <a:p>
            <a:pPr marL="368323" indent="-280924" defTabSz="632080" eaLnBrk="1" hangingPunct="1">
              <a:buFont typeface="Arial" pitchFamily="34" charset="0"/>
              <a:buChar char="•"/>
              <a:defRPr/>
            </a:pPr>
            <a:r>
              <a:rPr lang="pt-PT" dirty="0">
                <a:latin typeface="Arial Narrow" pitchFamily="34" charset="0"/>
                <a:ea typeface="ＭＳ Ｐゴシック" charset="0"/>
              </a:rPr>
              <a:t>Salientar que a formação/ manual/ </a:t>
            </a:r>
            <a:r>
              <a:rPr lang="pt-PT" dirty="0" err="1">
                <a:latin typeface="Arial Narrow" pitchFamily="34" charset="0"/>
                <a:ea typeface="ＭＳ Ｐゴシック" charset="0"/>
              </a:rPr>
              <a:t>ppt</a:t>
            </a:r>
            <a:r>
              <a:rPr lang="pt-PT" dirty="0">
                <a:latin typeface="Arial Narrow" pitchFamily="34" charset="0"/>
                <a:ea typeface="ＭＳ Ｐゴシック" charset="0"/>
              </a:rPr>
              <a:t> está orientado para os </a:t>
            </a:r>
            <a:r>
              <a:rPr lang="pt-PT" dirty="0" err="1">
                <a:latin typeface="Arial Narrow" pitchFamily="34" charset="0"/>
                <a:ea typeface="ＭＳ Ｐゴシック" charset="0"/>
              </a:rPr>
              <a:t>users</a:t>
            </a:r>
            <a:r>
              <a:rPr lang="pt-PT" dirty="0">
                <a:latin typeface="Arial Narrow" pitchFamily="34" charset="0"/>
                <a:ea typeface="ＭＳ Ｐゴシック" charset="0"/>
              </a:rPr>
              <a:t> dos </a:t>
            </a:r>
            <a:r>
              <a:rPr lang="pt-PT" dirty="0" smtClean="0">
                <a:latin typeface="Arial Narrow" pitchFamily="34" charset="0"/>
                <a:ea typeface="ＭＳ Ｐゴシック" charset="0"/>
              </a:rPr>
              <a:t>Nacionais</a:t>
            </a:r>
            <a:endParaRPr lang="pt-PT" dirty="0">
              <a:latin typeface="Arial Narrow" pitchFamily="34" charset="0"/>
              <a:ea typeface="ＭＳ Ｐゴシック" charset="0"/>
            </a:endParaRPr>
          </a:p>
          <a:p>
            <a:pPr marL="368323" indent="-280924" defTabSz="632080" eaLnBrk="1" hangingPunct="1">
              <a:buFont typeface="Arial" pitchFamily="34" charset="0"/>
              <a:buChar char="•"/>
              <a:defRPr/>
            </a:pPr>
            <a:r>
              <a:rPr lang="pt-PT" dirty="0">
                <a:latin typeface="Arial Narrow" pitchFamily="34" charset="0"/>
                <a:ea typeface="ＭＳ Ｐゴシック" charset="0"/>
              </a:rPr>
              <a:t>E os processo são para os </a:t>
            </a:r>
            <a:r>
              <a:rPr lang="pt-PT" dirty="0" err="1">
                <a:latin typeface="Arial Narrow" pitchFamily="34" charset="0"/>
                <a:ea typeface="ＭＳ Ｐゴシック" charset="0"/>
              </a:rPr>
              <a:t>users</a:t>
            </a:r>
            <a:r>
              <a:rPr lang="pt-PT" dirty="0">
                <a:latin typeface="Arial Narrow" pitchFamily="34" charset="0"/>
                <a:ea typeface="ＭＳ Ｐゴシック" charset="0"/>
              </a:rPr>
              <a:t> </a:t>
            </a:r>
            <a:r>
              <a:rPr lang="pt-PT" dirty="0" smtClean="0">
                <a:latin typeface="Arial Narrow" pitchFamily="34" charset="0"/>
                <a:ea typeface="ＭＳ Ｐゴシック" charset="0"/>
              </a:rPr>
              <a:t>Nacionais.</a:t>
            </a:r>
            <a:endParaRPr lang="pt-PT" dirty="0">
              <a:latin typeface="Arial Narrow" pitchFamily="34" charset="0"/>
              <a:ea typeface="ＭＳ Ｐゴシック" charset="0"/>
            </a:endParaRPr>
          </a:p>
          <a:p>
            <a:pPr marL="368323" indent="-280924" defTabSz="632080" eaLnBrk="1" hangingPunct="1">
              <a:buFont typeface="Arial" pitchFamily="34" charset="0"/>
              <a:buChar char="•"/>
              <a:defRPr/>
            </a:pPr>
            <a:r>
              <a:rPr lang="pt-PT" dirty="0">
                <a:latin typeface="Arial Narrow" pitchFamily="34" charset="0"/>
                <a:ea typeface="ＭＳ Ｐゴシック" charset="0"/>
              </a:rPr>
              <a:t>Meta dado não é </a:t>
            </a:r>
            <a:r>
              <a:rPr lang="pt-PT" dirty="0" err="1">
                <a:latin typeface="Arial Narrow" pitchFamily="34" charset="0"/>
                <a:ea typeface="ＭＳ Ｐゴシック" charset="0"/>
              </a:rPr>
              <a:t>so</a:t>
            </a:r>
            <a:r>
              <a:rPr lang="pt-PT" dirty="0">
                <a:latin typeface="Arial Narrow" pitchFamily="34" charset="0"/>
                <a:ea typeface="ＭＳ Ｐゴシック" charset="0"/>
              </a:rPr>
              <a:t> Ficha, pode ser </a:t>
            </a:r>
            <a:r>
              <a:rPr lang="pt-PT" dirty="0" err="1">
                <a:latin typeface="Arial Narrow" pitchFamily="34" charset="0"/>
                <a:ea typeface="ＭＳ Ｐゴシック" charset="0"/>
              </a:rPr>
              <a:t>config</a:t>
            </a:r>
            <a:r>
              <a:rPr lang="pt-PT" dirty="0">
                <a:latin typeface="Arial Narrow" pitchFamily="34" charset="0"/>
                <a:ea typeface="ＭＳ Ｐゴシック" charset="0"/>
              </a:rPr>
              <a:t> de </a:t>
            </a:r>
            <a:r>
              <a:rPr lang="pt-PT" dirty="0" err="1">
                <a:latin typeface="Arial Narrow" pitchFamily="34" charset="0"/>
                <a:ea typeface="ＭＳ Ｐゴシック" charset="0"/>
              </a:rPr>
              <a:t>users</a:t>
            </a:r>
            <a:r>
              <a:rPr lang="pt-PT" dirty="0">
                <a:latin typeface="Arial Narrow" pitchFamily="34" charset="0"/>
                <a:ea typeface="ＭＳ Ｐゴシック" charset="0"/>
              </a:rPr>
              <a:t>, grupos, etc. </a:t>
            </a:r>
          </a:p>
          <a:p>
            <a:pPr eaLnBrk="1" hangingPunct="1">
              <a:defRPr/>
            </a:pPr>
            <a:endParaRPr lang="pt-PT" dirty="0">
              <a:ea typeface="ＭＳ Ｐゴシック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884" indent="-285724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2898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058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217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376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535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8694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5854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/>
            <a:fld id="{5794B803-F483-4763-9B4B-EDB927FE510D}" type="slidenum">
              <a:rPr lang="en-US" sz="1200"/>
              <a:pPr algn="r"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/>
            <a:fld id="{E6F4B1D5-91CF-40D6-A765-3AA7419AE5ED}" type="slidenum">
              <a:rPr lang="en-US" sz="1200" smtClean="0"/>
              <a:pPr algn="r" eaLnBrk="1" hangingPunct="1"/>
              <a:t>61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/>
            <a:fld id="{E6F4B1D5-91CF-40D6-A765-3AA7419AE5ED}" type="slidenum">
              <a:rPr lang="en-US" sz="1200" smtClean="0"/>
              <a:pPr algn="r" eaLnBrk="1" hangingPunct="1"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555" indent="-168555" defTabSz="449479" eaLnBrk="1" hangingPunct="1">
              <a:buFont typeface="Arial" pitchFamily="34" charset="0"/>
              <a:buChar char="•"/>
              <a:defRPr/>
            </a:pPr>
            <a:r>
              <a:rPr lang="pt-PT" dirty="0">
                <a:solidFill>
                  <a:schemeClr val="bg1"/>
                </a:solidFill>
                <a:latin typeface="Arial Narrow" pitchFamily="34" charset="0"/>
                <a:ea typeface="ＭＳ Ｐゴシック" charset="0"/>
              </a:rPr>
              <a:t>Pausar para apresentação de esclarecimento de dúvidas</a:t>
            </a:r>
            <a:r>
              <a:rPr lang="pt-PT" dirty="0" smtClean="0">
                <a:solidFill>
                  <a:schemeClr val="bg1"/>
                </a:solidFill>
                <a:latin typeface="Arial Narrow" pitchFamily="34" charset="0"/>
                <a:ea typeface="ＭＳ Ｐゴシック" charset="0"/>
              </a:rPr>
              <a:t>.</a:t>
            </a:r>
          </a:p>
          <a:p>
            <a:pPr marL="168555" indent="-168555" defTabSz="449479" eaLnBrk="1" hangingPunct="1">
              <a:buFont typeface="Arial" pitchFamily="34" charset="0"/>
              <a:buChar char="•"/>
              <a:defRPr/>
            </a:pPr>
            <a:endParaRPr lang="en-US" dirty="0">
              <a:solidFill>
                <a:schemeClr val="bg1"/>
              </a:solidFill>
              <a:latin typeface="Arial Narrow" pitchFamily="34" charset="0"/>
              <a:ea typeface="ＭＳ Ｐゴシック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pt-PT" b="1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MODO ONLINE</a:t>
            </a:r>
          </a:p>
          <a:p>
            <a:pPr marL="274614" indent="-274614" algn="just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A</a:t>
            </a:r>
            <a:r>
              <a:rPr lang="pt-PT" dirty="0" smtClean="0">
                <a:ea typeface="ＭＳ Ｐゴシック" charset="0"/>
              </a:rPr>
              <a:t>cesso à </a:t>
            </a:r>
            <a:r>
              <a:rPr lang="pt-PT" b="1" dirty="0" smtClean="0">
                <a:ea typeface="ＭＳ Ｐゴシック" charset="0"/>
              </a:rPr>
              <a:t>internet</a:t>
            </a:r>
            <a:r>
              <a:rPr lang="pt-PT" dirty="0" smtClean="0">
                <a:ea typeface="ＭＳ Ｐゴシック" charset="0"/>
              </a:rPr>
              <a:t> de forma </a:t>
            </a:r>
            <a:r>
              <a:rPr lang="pt-PT" b="1" dirty="0" smtClean="0">
                <a:ea typeface="ＭＳ Ｐゴシック" charset="0"/>
              </a:rPr>
              <a:t>constante</a:t>
            </a:r>
            <a:r>
              <a:rPr lang="pt-PT" dirty="0" smtClean="0">
                <a:ea typeface="ＭＳ Ｐゴシック" charset="0"/>
              </a:rPr>
              <a:t>;</a:t>
            </a:r>
          </a:p>
          <a:p>
            <a:pPr marL="274614" indent="-274614" algn="just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ea typeface="ＭＳ Ｐゴシック" charset="0"/>
              </a:rPr>
              <a:t>Único servidor central;</a:t>
            </a:r>
          </a:p>
          <a:p>
            <a:pPr marL="274614" indent="-274614" algn="just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ea typeface="ＭＳ Ｐゴシック" charset="0"/>
              </a:rPr>
              <a:t>Transferências de dados são directas;</a:t>
            </a:r>
          </a:p>
          <a:p>
            <a:pPr marL="274614" indent="-274614" algn="just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ea typeface="ＭＳ Ｐゴシック" charset="0"/>
              </a:rPr>
              <a:t>Importações e exportações automaticamente.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defRPr/>
            </a:pPr>
            <a:endParaRPr lang="pt-PT" dirty="0" smtClean="0">
              <a:ea typeface="ＭＳ Ｐゴシック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pt-PT" b="1" dirty="0" smtClean="0">
                <a:ea typeface="ＭＳ Ｐゴシック" charset="0"/>
              </a:rPr>
              <a:t>MODO OFFLINE</a:t>
            </a:r>
          </a:p>
          <a:p>
            <a:pPr marL="274614" indent="-274614" algn="just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Em unidades sanitárias que </a:t>
            </a:r>
            <a:r>
              <a:rPr lang="pt-PT" b="1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não</a:t>
            </a:r>
            <a:r>
              <a:rPr lang="pt-PT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 tiverem </a:t>
            </a:r>
            <a:r>
              <a:rPr lang="pt-PT" b="1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acesso à internet</a:t>
            </a:r>
            <a:r>
              <a:rPr lang="pt-PT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;</a:t>
            </a:r>
          </a:p>
          <a:p>
            <a:pPr marL="274614" indent="-274614" algn="just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Máquina que servirá de servidor secundário;</a:t>
            </a:r>
          </a:p>
          <a:p>
            <a:pPr marL="274614" indent="-274614" algn="just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A importação e exportação será feita de forma física;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defRPr/>
            </a:pPr>
            <a:endParaRPr lang="pt-PT" dirty="0" smtClean="0">
              <a:ea typeface="ＭＳ Ｐゴシック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pt-PT" b="1" dirty="0" smtClean="0">
                <a:ea typeface="ＭＳ Ｐゴシック" charset="0"/>
              </a:rPr>
              <a:t>MODO INTERMITENTE</a:t>
            </a:r>
          </a:p>
          <a:p>
            <a:pPr marL="174610" indent="-174610" algn="just" eaLnBrk="1" hangingPunct="1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pt-PT" sz="2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Unidades sanitária com conectividade à </a:t>
            </a:r>
            <a:r>
              <a:rPr lang="pt-PT" sz="2000" b="1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internet</a:t>
            </a:r>
            <a:r>
              <a:rPr lang="pt-PT" sz="2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 com </a:t>
            </a:r>
            <a:r>
              <a:rPr lang="pt-PT" sz="2000" b="1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limitações</a:t>
            </a:r>
            <a:r>
              <a:rPr lang="pt-PT" sz="2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;</a:t>
            </a:r>
          </a:p>
          <a:p>
            <a:pPr marL="174610" indent="-174610" algn="just" eaLnBrk="1" hangingPunct="1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pt-PT" sz="2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Será instalada uma máquina servidor na unidade sanitária;</a:t>
            </a:r>
          </a:p>
          <a:p>
            <a:pPr marL="174610" indent="-174610" algn="just" eaLnBrk="1" hangingPunct="1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pt-PT" sz="2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A conexão com a </a:t>
            </a:r>
            <a:r>
              <a:rPr lang="pt-PT" sz="2000" b="1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Internet</a:t>
            </a:r>
            <a:r>
              <a:rPr lang="pt-PT" sz="2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 é </a:t>
            </a:r>
            <a:r>
              <a:rPr lang="pt-PT" sz="2000" b="1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fundamental</a:t>
            </a:r>
            <a:r>
              <a:rPr lang="pt-PT" sz="2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:</a:t>
            </a:r>
          </a:p>
          <a:p>
            <a:pPr marL="630843" lvl="1" indent="-342869" algn="just" eaLnBrk="1" hangingPunct="1">
              <a:spcBef>
                <a:spcPct val="0"/>
              </a:spcBef>
              <a:spcAft>
                <a:spcPts val="1800"/>
              </a:spcAft>
              <a:buFont typeface="Courier New" pitchFamily="49" charset="0"/>
              <a:buChar char="o"/>
              <a:defRPr/>
            </a:pPr>
            <a:r>
              <a:rPr lang="pt-PT" sz="2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para </a:t>
            </a:r>
            <a:r>
              <a:rPr lang="pt-PT" sz="2000" b="1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entrar</a:t>
            </a:r>
            <a:r>
              <a:rPr lang="pt-PT" sz="2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 no sistema (log in);</a:t>
            </a:r>
          </a:p>
          <a:p>
            <a:pPr marL="630843" lvl="1" indent="-342869" algn="just" eaLnBrk="1" hangingPunct="1">
              <a:spcBef>
                <a:spcPct val="0"/>
              </a:spcBef>
              <a:spcAft>
                <a:spcPts val="1800"/>
              </a:spcAft>
              <a:buFont typeface="Courier New" pitchFamily="49" charset="0"/>
              <a:buChar char="o"/>
              <a:defRPr/>
            </a:pPr>
            <a:r>
              <a:rPr lang="pt-PT" sz="2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para </a:t>
            </a:r>
            <a:r>
              <a:rPr lang="pt-PT" sz="2000" b="1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enviar</a:t>
            </a:r>
            <a:r>
              <a:rPr lang="pt-PT" sz="2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 os dados (</a:t>
            </a:r>
            <a:r>
              <a:rPr lang="pt-PT" sz="2000" dirty="0" err="1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upload</a:t>
            </a:r>
            <a:r>
              <a:rPr lang="pt-PT" sz="2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) para o servidor central;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pt-PT" sz="2000" dirty="0">
                <a:solidFill>
                  <a:srgbClr val="C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Nota: </a:t>
            </a:r>
            <a:r>
              <a:rPr lang="pt-PT" sz="2000" u="sng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O utilizador </a:t>
            </a:r>
            <a:r>
              <a:rPr lang="pt-PT" sz="2000" b="1" u="sng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não pode sair do browser</a:t>
            </a:r>
            <a:endParaRPr lang="pt-PT" sz="2000" dirty="0">
              <a:solidFill>
                <a:srgbClr val="000000"/>
              </a:solidFill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defRPr/>
            </a:pPr>
            <a:endParaRPr lang="pt-PT" dirty="0" smtClean="0">
              <a:ea typeface="ＭＳ Ｐゴシック" charset="0"/>
            </a:endParaRPr>
          </a:p>
          <a:p>
            <a:pPr eaLnBrk="1" hangingPunct="1">
              <a:defRPr/>
            </a:pPr>
            <a:endParaRPr lang="pt-PT" dirty="0">
              <a:ea typeface="ＭＳ Ｐゴシック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884" indent="-285724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2898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058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217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376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535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8694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5854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/>
            <a:fld id="{610020F6-30D4-4964-A2E5-E63A3594FB3D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8445" eaLnBrk="1" hangingPunct="1">
              <a:tabLst>
                <a:tab pos="423825" algn="l"/>
              </a:tabLst>
            </a:pPr>
            <a:endParaRPr lang="pt-PT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884" indent="-285724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2898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058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217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376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535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8694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5854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/>
            <a:fld id="{AAAF963E-53F4-4723-8EFD-5EEF3A91904B}" type="slidenum">
              <a:rPr lang="en-US" sz="1200"/>
              <a:pPr algn="r"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PT" dirty="0">
              <a:ea typeface="ＭＳ Ｐゴシック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884" indent="-285724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2898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058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217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376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535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8694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5854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/>
            <a:fld id="{610020F6-30D4-4964-A2E5-E63A3594FB3D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8445" eaLnBrk="1" hangingPunct="1">
              <a:tabLst>
                <a:tab pos="423825" algn="l"/>
              </a:tabLst>
            </a:pPr>
            <a:endParaRPr lang="pt-PT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884" indent="-285724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2898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058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217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376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535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8694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5854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/>
            <a:fld id="{AAAF963E-53F4-4723-8EFD-5EEF3A91904B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8445" eaLnBrk="1" hangingPunct="1">
              <a:tabLst>
                <a:tab pos="423825" algn="l"/>
              </a:tabLst>
            </a:pPr>
            <a:endParaRPr lang="pt-PT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884" indent="-285724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2898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058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217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376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535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8694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5854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/>
            <a:fld id="{AAAF963E-53F4-4723-8EFD-5EEF3A91904B}" type="slidenum">
              <a:rPr lang="en-US" sz="1200"/>
              <a:pPr algn="r" eaLnBrk="1" hangingPunct="1"/>
              <a:t>9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jembi.org" TargetMode="External"/><Relationship Id="rId2" Type="http://schemas.openxmlformats.org/officeDocument/2006/relationships/hyperlink" Target="http://www.moasis.org.mz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/>
          </p:cNvSpPr>
          <p:nvPr userDrawn="1"/>
        </p:nvSpPr>
        <p:spPr bwMode="auto">
          <a:xfrm>
            <a:off x="4465638" y="14288"/>
            <a:ext cx="54229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 anchor="ctr"/>
          <a:lstStyle/>
          <a:p>
            <a:pPr marL="471488" indent="-323850">
              <a:lnSpc>
                <a:spcPct val="74000"/>
              </a:lnSpc>
              <a:spcBef>
                <a:spcPts val="850"/>
              </a:spcBef>
            </a:pPr>
            <a:r>
              <a:rPr lang="en-US" sz="2400">
                <a:solidFill>
                  <a:srgbClr val="FFFFFF"/>
                </a:solidFill>
                <a:latin typeface="Franklin Gothic Medium Cond" pitchFamily="34" charset="0"/>
                <a:ea typeface="MS PGothic" pitchFamily="34" charset="-128"/>
                <a:sym typeface="Franklin Gothic Medium Cond" pitchFamily="34" charset="0"/>
              </a:rPr>
              <a:t>Dependable Technologies for Critical Systems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536" y="4293096"/>
            <a:ext cx="8280920" cy="648072"/>
          </a:xfrm>
        </p:spPr>
        <p:txBody>
          <a:bodyPr/>
          <a:lstStyle>
            <a:lvl1pPr>
              <a:defRPr sz="2800" baseline="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536" y="4941168"/>
            <a:ext cx="8280920" cy="1440160"/>
          </a:xfrm>
        </p:spPr>
        <p:txBody>
          <a:bodyPr/>
          <a:lstStyle>
            <a:lvl1pPr marL="0" indent="0" algn="l">
              <a:buNone/>
              <a:defRPr sz="1800" b="0" i="0" baseline="0">
                <a:solidFill>
                  <a:srgbClr val="8C0B26"/>
                </a:solidFill>
                <a:latin typeface="Franklin Gothic Book"/>
                <a:cs typeface="Franklin Gothic Book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pt-PT" dirty="0" smtClean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58912989"/>
              </p:ext>
            </p:extLst>
          </p:nvPr>
        </p:nvGraphicFramePr>
        <p:xfrm>
          <a:off x="828450" y="690712"/>
          <a:ext cx="8012981" cy="3530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4685"/>
                <a:gridCol w="2714148"/>
                <a:gridCol w="2714148"/>
              </a:tblGrid>
              <a:tr h="1765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91" marR="3769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91" marR="3769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691" marR="3769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5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República </a:t>
                      </a: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Moçambique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MINISTÉRIO DA SAÚDE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Direcção de Planificação e Cooperação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Departamento de Informação para a Saúde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91" marR="3769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100" b="1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mozambican</a:t>
                      </a:r>
                      <a:r>
                        <a:rPr lang="en-US" sz="1100" b="1" cap="small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cap="small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 architectures, standards and information systems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Avenida </a:t>
                      </a:r>
                      <a:r>
                        <a:rPr lang="pt-PT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Julius</a:t>
                      </a: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Nyerere</a:t>
                      </a: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nº 3326 – Condomínio </a:t>
                      </a:r>
                      <a:r>
                        <a:rPr lang="pt-PT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Diplomatic</a:t>
                      </a: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Village</a:t>
                      </a: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Casa nº 1 </a:t>
                      </a:r>
                      <a:b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t-PT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Tels</a:t>
                      </a: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21902424 - 823069636 - 843069636 - web: </a:t>
                      </a:r>
                      <a:r>
                        <a:rPr lang="pt-PT" sz="1100" b="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http://www.moasis.org.mz</a:t>
                      </a: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Maputo – Moçambique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91" marR="3769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Address 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 D11, Westlake Square, Bell Crescent, Westlake, Cape Town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Postal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Postnet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Suite 280, Private Bag X26, Tokai 7966, South Africa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Tel+27 (0)21 701 0939   Fax+27 (0)21 701 1979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E-mai</a:t>
                      </a:r>
                      <a:r>
                        <a:rPr lang="pt-PT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pt-PT" sz="1100" b="0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info@jembi.org</a:t>
                      </a:r>
                      <a:r>
                        <a:rPr lang="pt-PT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Website</a:t>
                      </a:r>
                      <a:r>
                        <a:rPr lang="pt-PT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www.jembi.org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691" marR="3769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8" name="Picture 8" descr="Logo res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72" y="1052736"/>
            <a:ext cx="1836563" cy="95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1052736"/>
            <a:ext cx="1800200" cy="10513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>
            <a:spLocks noChangeArrowheads="1"/>
          </p:cNvSpPr>
          <p:nvPr userDrawn="1"/>
        </p:nvSpPr>
        <p:spPr bwMode="auto">
          <a:xfrm>
            <a:off x="0" y="-40322"/>
            <a:ext cx="9906000" cy="807720"/>
          </a:xfrm>
          <a:prstGeom prst="rect">
            <a:avLst/>
          </a:prstGeom>
          <a:solidFill>
            <a:srgbClr val="4BACC6"/>
          </a:solidFill>
          <a:ln w="9525">
            <a:solidFill>
              <a:srgbClr val="31849B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52" y="996274"/>
            <a:ext cx="1097189" cy="116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119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0" y="-40322"/>
            <a:ext cx="9906000" cy="807720"/>
          </a:xfrm>
          <a:prstGeom prst="rect">
            <a:avLst/>
          </a:prstGeom>
          <a:solidFill>
            <a:srgbClr val="4BACC6"/>
          </a:solidFill>
          <a:ln w="9525">
            <a:solidFill>
              <a:srgbClr val="31849B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5" name="Picture 3" descr="stethascope0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767398"/>
            <a:ext cx="1979613" cy="609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/>
          </p:cNvSpPr>
          <p:nvPr userDrawn="1"/>
        </p:nvSpPr>
        <p:spPr bwMode="auto">
          <a:xfrm flipH="1">
            <a:off x="0" y="4062413"/>
            <a:ext cx="1981200" cy="2806700"/>
          </a:xfrm>
          <a:prstGeom prst="rect">
            <a:avLst/>
          </a:prstGeom>
          <a:solidFill>
            <a:srgbClr val="FFFFFF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79999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pt-PT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5499100"/>
            <a:ext cx="7842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5499100"/>
            <a:ext cx="6223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0"/>
          <p:cNvSpPr txBox="1">
            <a:spLocks noChangeArrowheads="1"/>
          </p:cNvSpPr>
          <p:nvPr userDrawn="1"/>
        </p:nvSpPr>
        <p:spPr bwMode="auto">
          <a:xfrm>
            <a:off x="560388" y="5264150"/>
            <a:ext cx="9048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pt-PT" sz="1000" b="1"/>
              <a:t>MISAU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8" y="0"/>
            <a:ext cx="8208788" cy="709340"/>
          </a:xfrm>
        </p:spPr>
        <p:txBody>
          <a:bodyPr anchor="ctr"/>
          <a:lstStyle>
            <a:lvl1pPr>
              <a:defRPr sz="2000">
                <a:solidFill>
                  <a:srgbClr val="272A3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9175" y="980728"/>
            <a:ext cx="7344346" cy="5328592"/>
          </a:xfrm>
        </p:spPr>
        <p:txBody>
          <a:bodyPr/>
          <a:lstStyle>
            <a:lvl1pPr marL="0" indent="0" algn="l">
              <a:defRPr sz="1400" baseline="0">
                <a:solidFill>
                  <a:srgbClr val="272A34"/>
                </a:solidFill>
                <a:latin typeface="+mj-lt"/>
              </a:defRPr>
            </a:lvl1pPr>
            <a:lvl2pPr algn="l">
              <a:defRPr sz="1400">
                <a:solidFill>
                  <a:srgbClr val="272A34"/>
                </a:solidFill>
                <a:latin typeface="+mj-lt"/>
              </a:defRPr>
            </a:lvl2pPr>
            <a:lvl3pPr algn="l">
              <a:defRPr sz="1400">
                <a:solidFill>
                  <a:srgbClr val="272A34"/>
                </a:solidFill>
                <a:latin typeface="+mj-lt"/>
              </a:defRPr>
            </a:lvl3pPr>
            <a:lvl4pPr algn="l">
              <a:defRPr sz="1400">
                <a:solidFill>
                  <a:srgbClr val="272A34"/>
                </a:solidFill>
                <a:latin typeface="+mj-lt"/>
              </a:defRPr>
            </a:lvl4pPr>
            <a:lvl5pPr algn="l">
              <a:defRPr sz="1400">
                <a:solidFill>
                  <a:srgbClr val="272A34"/>
                </a:solidFill>
                <a:latin typeface="+mj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pt-PT" noProof="0" dirty="0"/>
          </a:p>
        </p:txBody>
      </p:sp>
      <p:sp>
        <p:nvSpPr>
          <p:cNvPr id="22" name="Rectangle 27"/>
          <p:cNvSpPr txBox="1">
            <a:spLocks noChangeArrowheads="1"/>
          </p:cNvSpPr>
          <p:nvPr userDrawn="1"/>
        </p:nvSpPr>
        <p:spPr bwMode="auto">
          <a:xfrm>
            <a:off x="9057456" y="6453336"/>
            <a:ext cx="576262" cy="2460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C0B26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>
              <a:defRPr/>
            </a:pPr>
            <a:fld id="{DF6FE0BF-483B-4068-A750-5B213D0A4B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8" y="4636623"/>
            <a:ext cx="579984" cy="6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041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0" y="-40322"/>
            <a:ext cx="9906000" cy="807720"/>
          </a:xfrm>
          <a:prstGeom prst="rect">
            <a:avLst/>
          </a:prstGeom>
          <a:solidFill>
            <a:srgbClr val="4BACC6"/>
          </a:solidFill>
          <a:ln w="9525">
            <a:solidFill>
              <a:srgbClr val="31849B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2000" dirty="0"/>
          </a:p>
        </p:txBody>
      </p:sp>
      <p:sp>
        <p:nvSpPr>
          <p:cNvPr id="6" name="Rectangle 4"/>
          <p:cNvSpPr>
            <a:spLocks/>
          </p:cNvSpPr>
          <p:nvPr userDrawn="1"/>
        </p:nvSpPr>
        <p:spPr bwMode="auto">
          <a:xfrm flipH="1">
            <a:off x="0" y="4062413"/>
            <a:ext cx="1981200" cy="2806700"/>
          </a:xfrm>
          <a:prstGeom prst="rect">
            <a:avLst/>
          </a:prstGeom>
          <a:solidFill>
            <a:srgbClr val="FFFFFF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79999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pt-PT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33338"/>
            <a:ext cx="635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25" y="387350"/>
            <a:ext cx="5048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8" y="0"/>
            <a:ext cx="8208788" cy="709340"/>
          </a:xfrm>
        </p:spPr>
        <p:txBody>
          <a:bodyPr anchor="ctr"/>
          <a:lstStyle>
            <a:lvl1pPr>
              <a:defRPr sz="1600">
                <a:solidFill>
                  <a:srgbClr val="272A34"/>
                </a:solidFill>
              </a:defRPr>
            </a:lvl1pPr>
          </a:lstStyle>
          <a:p>
            <a:r>
              <a:rPr lang="pt-PT" noProof="0" dirty="0" err="1" smtClean="0"/>
              <a:t>Click</a:t>
            </a:r>
            <a:r>
              <a:rPr lang="pt-PT" noProof="0" dirty="0" smtClean="0"/>
              <a:t> to </a:t>
            </a:r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title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</a:t>
            </a:r>
            <a:endParaRPr lang="pt-PT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28588" y="980728"/>
            <a:ext cx="9504933" cy="5328592"/>
          </a:xfrm>
        </p:spPr>
        <p:txBody>
          <a:bodyPr/>
          <a:lstStyle>
            <a:lvl1pPr marL="0" indent="0" algn="l">
              <a:defRPr sz="1400" baseline="0">
                <a:solidFill>
                  <a:srgbClr val="272A34"/>
                </a:solidFill>
                <a:latin typeface="+mj-lt"/>
              </a:defRPr>
            </a:lvl1pPr>
            <a:lvl2pPr algn="l">
              <a:defRPr sz="1400">
                <a:solidFill>
                  <a:srgbClr val="272A34"/>
                </a:solidFill>
                <a:latin typeface="+mj-lt"/>
              </a:defRPr>
            </a:lvl2pPr>
            <a:lvl3pPr algn="l">
              <a:defRPr sz="1400">
                <a:solidFill>
                  <a:srgbClr val="272A34"/>
                </a:solidFill>
                <a:latin typeface="+mj-lt"/>
              </a:defRPr>
            </a:lvl3pPr>
            <a:lvl4pPr algn="l">
              <a:defRPr sz="1400">
                <a:solidFill>
                  <a:srgbClr val="272A34"/>
                </a:solidFill>
                <a:latin typeface="+mj-lt"/>
              </a:defRPr>
            </a:lvl4pPr>
            <a:lvl5pPr algn="l">
              <a:defRPr sz="1400">
                <a:solidFill>
                  <a:srgbClr val="272A34"/>
                </a:solidFill>
                <a:latin typeface="+mj-lt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PT" noProof="0" dirty="0"/>
          </a:p>
        </p:txBody>
      </p:sp>
      <p:sp>
        <p:nvSpPr>
          <p:cNvPr id="16" name="Rectangle 27"/>
          <p:cNvSpPr txBox="1">
            <a:spLocks noChangeArrowheads="1"/>
          </p:cNvSpPr>
          <p:nvPr userDrawn="1"/>
        </p:nvSpPr>
        <p:spPr bwMode="auto">
          <a:xfrm>
            <a:off x="9057456" y="6453336"/>
            <a:ext cx="576262" cy="2460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C0B26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>
              <a:defRPr/>
            </a:pPr>
            <a:fld id="{DF6FE0BF-483B-4068-A750-5B213D0A4B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7" name="Grupo 16"/>
          <p:cNvGrpSpPr/>
          <p:nvPr userDrawn="1"/>
        </p:nvGrpSpPr>
        <p:grpSpPr>
          <a:xfrm>
            <a:off x="9274856" y="33338"/>
            <a:ext cx="556563" cy="601662"/>
            <a:chOff x="9274856" y="33338"/>
            <a:chExt cx="556563" cy="601662"/>
          </a:xfrm>
        </p:grpSpPr>
        <p:pic>
          <p:nvPicPr>
            <p:cNvPr id="18" name="Imagem 1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7318" y="33338"/>
              <a:ext cx="344140" cy="365172"/>
            </a:xfrm>
            <a:prstGeom prst="rect">
              <a:avLst/>
            </a:prstGeom>
          </p:spPr>
        </p:pic>
        <p:sp>
          <p:nvSpPr>
            <p:cNvPr id="19" name="CaixaDeTexto 18"/>
            <p:cNvSpPr txBox="1"/>
            <p:nvPr userDrawn="1"/>
          </p:nvSpPr>
          <p:spPr>
            <a:xfrm>
              <a:off x="9274856" y="404168"/>
              <a:ext cx="5565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900" b="1" dirty="0" smtClean="0"/>
                <a:t>MISAU</a:t>
              </a:r>
              <a:endParaRPr lang="pt-PT" sz="9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68033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2250" y="4867275"/>
            <a:ext cx="77089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ranklin Gothic Book" charset="0"/>
              </a:rPr>
              <a:t>Click to edit Master text styles</a:t>
            </a:r>
          </a:p>
          <a:p>
            <a:pPr lvl="1"/>
            <a:r>
              <a:rPr lang="en-US" smtClean="0">
                <a:sym typeface="Franklin Gothic Book" charset="0"/>
              </a:rPr>
              <a:t>Second level</a:t>
            </a:r>
          </a:p>
          <a:p>
            <a:pPr lvl="2"/>
            <a:r>
              <a:rPr lang="en-US" smtClean="0">
                <a:sym typeface="Franklin Gothic Book" charset="0"/>
              </a:rPr>
              <a:t>Third level</a:t>
            </a:r>
          </a:p>
          <a:p>
            <a:pPr lvl="3"/>
            <a:r>
              <a:rPr lang="en-US" smtClean="0">
                <a:sym typeface="Franklin Gothic Book" charset="0"/>
              </a:rPr>
              <a:t>Fourth level</a:t>
            </a:r>
          </a:p>
          <a:p>
            <a:pPr lvl="4"/>
            <a:r>
              <a:rPr lang="en-US" smtClean="0">
                <a:sym typeface="Franklin Gothic Book" charset="0"/>
              </a:rPr>
              <a:t>Fifth level</a:t>
            </a:r>
            <a:endParaRPr lang="en-US" dirty="0">
              <a:sym typeface="Franklin Gothic Book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4283075"/>
            <a:ext cx="77089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25400" tIns="25400" rIns="25400" bIns="254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ranklin Gothic Medium" charset="0"/>
              </a:rPr>
              <a:t>Click to edit Master title style</a:t>
            </a:r>
            <a:endParaRPr lang="en-US" dirty="0">
              <a:sym typeface="Franklin Gothic Medium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8C0A25"/>
          </a:solidFill>
          <a:latin typeface="+mj-lt"/>
          <a:ea typeface="MS PGothic" pitchFamily="34" charset="-128"/>
          <a:cs typeface="ＭＳ Ｐゴシック" charset="0"/>
          <a:sym typeface="Franklin Gothic Medium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8C0A25"/>
          </a:solidFill>
          <a:latin typeface="Franklin Gothic Medium" charset="0"/>
          <a:ea typeface="MS PGothic" pitchFamily="34" charset="-128"/>
          <a:cs typeface="ＭＳ Ｐゴシック" charset="0"/>
          <a:sym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8C0A25"/>
          </a:solidFill>
          <a:latin typeface="Franklin Gothic Medium" charset="0"/>
          <a:ea typeface="MS PGothic" pitchFamily="34" charset="-128"/>
          <a:cs typeface="ＭＳ Ｐゴシック" charset="0"/>
          <a:sym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8C0A25"/>
          </a:solidFill>
          <a:latin typeface="Franklin Gothic Medium" charset="0"/>
          <a:ea typeface="MS PGothic" pitchFamily="34" charset="-128"/>
          <a:cs typeface="ＭＳ Ｐゴシック" charset="0"/>
          <a:sym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8C0A25"/>
          </a:solidFill>
          <a:latin typeface="Franklin Gothic Medium" charset="0"/>
          <a:ea typeface="MS PGothic" pitchFamily="34" charset="-128"/>
          <a:cs typeface="ＭＳ Ｐゴシック" charset="0"/>
          <a:sym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C0A25"/>
          </a:solidFill>
          <a:latin typeface="Franklin Gothic Medium" charset="0"/>
          <a:ea typeface="ヒラギノ角ゴ ProN W6" charset="0"/>
          <a:cs typeface="ヒラギノ角ゴ ProN W6" charset="0"/>
          <a:sym typeface="Franklin Gothic Medium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C0A25"/>
          </a:solidFill>
          <a:latin typeface="Franklin Gothic Medium" charset="0"/>
          <a:ea typeface="ヒラギノ角ゴ ProN W6" charset="0"/>
          <a:cs typeface="ヒラギノ角ゴ ProN W6" charset="0"/>
          <a:sym typeface="Franklin Gothic Medium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C0A25"/>
          </a:solidFill>
          <a:latin typeface="Franklin Gothic Medium" charset="0"/>
          <a:ea typeface="ヒラギノ角ゴ ProN W6" charset="0"/>
          <a:cs typeface="ヒラギノ角ゴ ProN W6" charset="0"/>
          <a:sym typeface="Franklin Gothic Medium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C0A25"/>
          </a:solidFill>
          <a:latin typeface="Franklin Gothic Medium" charset="0"/>
          <a:ea typeface="ヒラギノ角ゴ ProN W6" charset="0"/>
          <a:cs typeface="ヒラギノ角ゴ ProN W6" charset="0"/>
          <a:sym typeface="Franklin Gothic Medium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ts val="1000"/>
        </a:spcBef>
        <a:spcAft>
          <a:spcPct val="0"/>
        </a:spcAft>
        <a:defRPr sz="900">
          <a:solidFill>
            <a:srgbClr val="272A34"/>
          </a:solidFill>
          <a:latin typeface="Franklin Gothic Book"/>
          <a:ea typeface="MS PGothic" pitchFamily="34" charset="-128"/>
          <a:cs typeface="Franklin Gothic Book"/>
          <a:sym typeface="Franklin Gothic Book" pitchFamily="34" charset="0"/>
        </a:defRPr>
      </a:lvl1pPr>
      <a:lvl2pPr marL="287338" indent="-107950" algn="l" rtl="0" fontAlgn="base">
        <a:spcBef>
          <a:spcPts val="1000"/>
        </a:spcBef>
        <a:spcAft>
          <a:spcPct val="0"/>
        </a:spcAft>
        <a:buFont typeface="Arial" pitchFamily="34" charset="0"/>
        <a:buChar char="•"/>
        <a:defRPr sz="900">
          <a:solidFill>
            <a:srgbClr val="272A34"/>
          </a:solidFill>
          <a:latin typeface="Franklin Gothic Book"/>
          <a:ea typeface="MS PGothic" pitchFamily="34" charset="-128"/>
          <a:cs typeface="Franklin Gothic Book"/>
          <a:sym typeface="Franklin Gothic Book" pitchFamily="34" charset="0"/>
        </a:defRPr>
      </a:lvl2pPr>
      <a:lvl3pPr marL="574675" indent="-107950" algn="l" rtl="0" fontAlgn="base">
        <a:spcBef>
          <a:spcPts val="1000"/>
        </a:spcBef>
        <a:spcAft>
          <a:spcPct val="0"/>
        </a:spcAft>
        <a:buFont typeface="Arial" pitchFamily="34" charset="0"/>
        <a:buChar char="•"/>
        <a:defRPr sz="900">
          <a:solidFill>
            <a:srgbClr val="272A34"/>
          </a:solidFill>
          <a:latin typeface="Franklin Gothic Book"/>
          <a:ea typeface="Franklin Gothic Book" charset="0"/>
          <a:cs typeface="Franklin Gothic Book"/>
          <a:sym typeface="Franklin Gothic Book" pitchFamily="34" charset="0"/>
        </a:defRPr>
      </a:lvl3pPr>
      <a:lvl4pPr marL="790575" indent="-107950" algn="l" rtl="0" fontAlgn="base">
        <a:spcBef>
          <a:spcPts val="1000"/>
        </a:spcBef>
        <a:spcAft>
          <a:spcPct val="0"/>
        </a:spcAft>
        <a:buFont typeface="Arial" pitchFamily="34" charset="0"/>
        <a:buChar char="•"/>
        <a:defRPr sz="900">
          <a:solidFill>
            <a:srgbClr val="272A34"/>
          </a:solidFill>
          <a:latin typeface="+mn-lt"/>
          <a:ea typeface="Franklin Gothic Book" charset="0"/>
          <a:cs typeface="Franklin Gothic Book" charset="0"/>
          <a:sym typeface="Franklin Gothic Book" pitchFamily="34" charset="0"/>
        </a:defRPr>
      </a:lvl4pPr>
      <a:lvl5pPr marL="1079500" indent="-107950" algn="l" rtl="0" fontAlgn="base">
        <a:spcBef>
          <a:spcPts val="1000"/>
        </a:spcBef>
        <a:spcAft>
          <a:spcPct val="0"/>
        </a:spcAft>
        <a:buFont typeface="Arial" pitchFamily="34" charset="0"/>
        <a:buChar char="•"/>
        <a:defRPr sz="900">
          <a:solidFill>
            <a:srgbClr val="272A34"/>
          </a:solidFill>
          <a:latin typeface="+mn-lt"/>
          <a:ea typeface="Franklin Gothic Book" charset="0"/>
          <a:cs typeface="Franklin Gothic Book" charset="0"/>
          <a:sym typeface="Franklin Gothic Book" pitchFamily="34" charset="0"/>
        </a:defRPr>
      </a:lvl5pPr>
      <a:lvl6pPr marL="2209800" algn="l" rtl="0" eaLnBrk="1" fontAlgn="base" hangingPunct="1">
        <a:spcBef>
          <a:spcPts val="1000"/>
        </a:spcBef>
        <a:spcAft>
          <a:spcPct val="0"/>
        </a:spcAft>
        <a:defRPr sz="800">
          <a:solidFill>
            <a:srgbClr val="12151A"/>
          </a:solidFill>
          <a:latin typeface="+mn-lt"/>
          <a:ea typeface="+mn-ea"/>
          <a:cs typeface="+mn-cs"/>
          <a:sym typeface="Franklin Gothic Book" charset="0"/>
        </a:defRPr>
      </a:lvl6pPr>
      <a:lvl7pPr marL="2667000" algn="l" rtl="0" eaLnBrk="1" fontAlgn="base" hangingPunct="1">
        <a:spcBef>
          <a:spcPts val="1000"/>
        </a:spcBef>
        <a:spcAft>
          <a:spcPct val="0"/>
        </a:spcAft>
        <a:defRPr sz="800">
          <a:solidFill>
            <a:srgbClr val="12151A"/>
          </a:solidFill>
          <a:latin typeface="+mn-lt"/>
          <a:ea typeface="+mn-ea"/>
          <a:cs typeface="+mn-cs"/>
          <a:sym typeface="Franklin Gothic Book" charset="0"/>
        </a:defRPr>
      </a:lvl7pPr>
      <a:lvl8pPr marL="3124200" algn="l" rtl="0" eaLnBrk="1" fontAlgn="base" hangingPunct="1">
        <a:spcBef>
          <a:spcPts val="1000"/>
        </a:spcBef>
        <a:spcAft>
          <a:spcPct val="0"/>
        </a:spcAft>
        <a:defRPr sz="800">
          <a:solidFill>
            <a:srgbClr val="12151A"/>
          </a:solidFill>
          <a:latin typeface="+mn-lt"/>
          <a:ea typeface="+mn-ea"/>
          <a:cs typeface="+mn-cs"/>
          <a:sym typeface="Franklin Gothic Book" charset="0"/>
        </a:defRPr>
      </a:lvl8pPr>
      <a:lvl9pPr marL="3581400" algn="l" rtl="0" eaLnBrk="1" fontAlgn="base" hangingPunct="1">
        <a:spcBef>
          <a:spcPts val="1000"/>
        </a:spcBef>
        <a:spcAft>
          <a:spcPct val="0"/>
        </a:spcAft>
        <a:defRPr sz="800">
          <a:solidFill>
            <a:srgbClr val="12151A"/>
          </a:solidFill>
          <a:latin typeface="+mn-lt"/>
          <a:ea typeface="+mn-ea"/>
          <a:cs typeface="+mn-cs"/>
          <a:sym typeface="Franklin Gothic Book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emf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76.jpeg"/><Relationship Id="rId4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emf"/><Relationship Id="rId3" Type="http://schemas.openxmlformats.org/officeDocument/2006/relationships/image" Target="../media/image106.png"/><Relationship Id="rId7" Type="http://schemas.openxmlformats.org/officeDocument/2006/relationships/image" Target="../media/image11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5.emf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8.png"/><Relationship Id="rId5" Type="http://schemas.openxmlformats.org/officeDocument/2006/relationships/image" Target="../media/image117.emf"/><Relationship Id="rId4" Type="http://schemas.openxmlformats.org/officeDocument/2006/relationships/image" Target="../media/image11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4.png"/><Relationship Id="rId7" Type="http://schemas.openxmlformats.org/officeDocument/2006/relationships/image" Target="../media/image133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9" Type="http://schemas.openxmlformats.org/officeDocument/2006/relationships/image" Target="../media/image7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7.png"/><Relationship Id="rId7" Type="http://schemas.openxmlformats.org/officeDocument/2006/relationships/image" Target="../media/image122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Relationship Id="rId9" Type="http://schemas.openxmlformats.org/officeDocument/2006/relationships/image" Target="../media/image14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146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5.png"/><Relationship Id="rId5" Type="http://schemas.openxmlformats.org/officeDocument/2006/relationships/image" Target="../media/image122.png"/><Relationship Id="rId4" Type="http://schemas.openxmlformats.org/officeDocument/2006/relationships/image" Target="../media/image1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4.png"/><Relationship Id="rId5" Type="http://schemas.openxmlformats.org/officeDocument/2006/relationships/image" Target="../media/image55.png"/><Relationship Id="rId4" Type="http://schemas.openxmlformats.org/officeDocument/2006/relationships/image" Target="../media/image143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2.png"/><Relationship Id="rId4" Type="http://schemas.openxmlformats.org/officeDocument/2006/relationships/image" Target="../media/image14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0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1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eurosis.co.mz/" TargetMode="External"/><Relationship Id="rId7" Type="http://schemas.openxmlformats.org/officeDocument/2006/relationships/hyperlink" Target="http://www.cdc.gov/" TargetMode="External"/><Relationship Id="rId12" Type="http://schemas.openxmlformats.org/officeDocument/2006/relationships/image" Target="../media/image3.png"/><Relationship Id="rId2" Type="http://schemas.openxmlformats.org/officeDocument/2006/relationships/hyperlink" Target="http://www.criticalsoftware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jembi.org/" TargetMode="External"/><Relationship Id="rId11" Type="http://schemas.openxmlformats.org/officeDocument/2006/relationships/image" Target="../media/image153.png"/><Relationship Id="rId5" Type="http://schemas.openxmlformats.org/officeDocument/2006/relationships/hyperlink" Target="http://www.moasis.org.mz/" TargetMode="External"/><Relationship Id="rId10" Type="http://schemas.openxmlformats.org/officeDocument/2006/relationships/image" Target="../media/image152.png"/><Relationship Id="rId4" Type="http://schemas.openxmlformats.org/officeDocument/2006/relationships/hyperlink" Target="http://www.misau.gov.mz/" TargetMode="Externa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pt-PT" sz="2400" dirty="0" smtClean="0">
                <a:solidFill>
                  <a:schemeClr val="tx1"/>
                </a:solidFill>
                <a:ea typeface="ＭＳ Ｐゴシック" charset="0"/>
                <a:sym typeface="Franklin Gothic Medium" charset="0"/>
              </a:rPr>
              <a:t>Manual Rápido de Utilizador Nacional</a:t>
            </a:r>
            <a:endParaRPr lang="pt-PT" sz="2400" dirty="0">
              <a:solidFill>
                <a:schemeClr val="tx1"/>
              </a:solidFill>
              <a:ea typeface="ＭＳ Ｐゴシック" charset="0"/>
              <a:sym typeface="Franklin Gothic Medium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pt-PT" sz="1600" b="1" dirty="0" smtClean="0">
                <a:solidFill>
                  <a:schemeClr val="tx1"/>
                </a:solidFill>
                <a:ea typeface="ＭＳ Ｐゴシック" charset="0"/>
                <a:sym typeface="Franklin Gothic Book" charset="0"/>
              </a:rPr>
              <a:t>SISMA – Sistema de Informação de Saúde para Monitoria e Avaliação</a:t>
            </a:r>
            <a:endParaRPr lang="pt-PT" sz="1600" b="1" dirty="0">
              <a:solidFill>
                <a:schemeClr val="tx1"/>
              </a:solidFill>
              <a:ea typeface="ＭＳ Ｐゴシック" charset="0"/>
              <a:sym typeface="Franklin Gothic Book" charset="0"/>
            </a:endParaRPr>
          </a:p>
          <a:p>
            <a:pPr>
              <a:defRPr/>
            </a:pPr>
            <a:r>
              <a:rPr lang="pt-PT" sz="1600" dirty="0">
                <a:solidFill>
                  <a:schemeClr val="tx1"/>
                </a:solidFill>
                <a:ea typeface="ＭＳ Ｐゴシック" charset="0"/>
                <a:sym typeface="Franklin Gothic Book" charset="0"/>
              </a:rPr>
              <a:t>Data: </a:t>
            </a:r>
            <a:r>
              <a:rPr lang="pt-PT" sz="1600" dirty="0" smtClean="0">
                <a:solidFill>
                  <a:schemeClr val="tx1"/>
                </a:solidFill>
                <a:ea typeface="ＭＳ Ｐゴシック" charset="0"/>
                <a:sym typeface="Franklin Gothic Book" charset="0"/>
              </a:rPr>
              <a:t>Abril de 2014</a:t>
            </a:r>
          </a:p>
          <a:p>
            <a:pPr>
              <a:defRPr/>
            </a:pPr>
            <a:r>
              <a:rPr lang="pt-PT" sz="1600" dirty="0" smtClean="0">
                <a:solidFill>
                  <a:schemeClr val="tx1"/>
                </a:solidFill>
                <a:ea typeface="ＭＳ Ｐゴシック" charset="0"/>
                <a:sym typeface="Franklin Gothic Book" charset="0"/>
              </a:rPr>
              <a:t>Versão 1.0</a:t>
            </a:r>
            <a:endParaRPr lang="pt-PT" sz="1600" dirty="0">
              <a:solidFill>
                <a:schemeClr val="tx1"/>
              </a:solidFill>
              <a:ea typeface="ＭＳ Ｐゴシック" charset="0"/>
              <a:sym typeface="Franklin Gothic Book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defRPr/>
            </a:pPr>
            <a:r>
              <a:rPr lang="pt-PT" dirty="0">
                <a:ea typeface="ＭＳ Ｐゴシック" charset="0"/>
                <a:sym typeface="Franklin Gothic Medium" charset="0"/>
              </a:rPr>
              <a:t>2</a:t>
            </a:r>
            <a:r>
              <a:rPr lang="pt-PT" dirty="0" smtClean="0">
                <a:ea typeface="ＭＳ Ｐゴシック" charset="0"/>
                <a:sym typeface="Franklin Gothic Medium" charset="0"/>
              </a:rPr>
              <a:t>. Pedido de Manutenção</a:t>
            </a:r>
            <a:endParaRPr lang="pt-PT" dirty="0">
              <a:ea typeface="ＭＳ Ｐゴシック" charset="0"/>
              <a:sym typeface="Franklin Gothic Medium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dirty="0" smtClean="0"/>
              <a:t>Descrição do Processo</a:t>
            </a: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dirty="0" smtClean="0"/>
              <a:t>*OTRS no SIS-MA</a:t>
            </a:r>
            <a:endParaRPr lang="pt-P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52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8589" y="980728"/>
            <a:ext cx="4679950" cy="5328592"/>
          </a:xfrm>
          <a:noFill/>
          <a:ln>
            <a:noFill/>
          </a:ln>
          <a:effectLst/>
          <a:ex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  <a:spcAft>
                <a:spcPts val="1800"/>
              </a:spcAft>
            </a:pP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 processo de </a:t>
            </a:r>
            <a:r>
              <a:rPr lang="pt-PT" sz="1400" b="1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Pedido </a:t>
            </a:r>
            <a:r>
              <a:rPr lang="pt-PT" sz="1400" b="1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de </a:t>
            </a:r>
            <a:r>
              <a:rPr lang="pt-PT" sz="1400" b="1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Manutenção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consiste em:</a:t>
            </a:r>
            <a:endParaRPr lang="pt-PT" sz="1400" kern="1200" dirty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Utilizadores e Técnicos de qualquer nível detectam uma avaria ou mau funcionamento no SIS-MA. a avaria é aprovada pelo responsável da área e o utilizador, solicita o pedido de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manutenção,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via telefone, email ou *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OTRS; </a:t>
            </a: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Administrador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do Sistema (a nível central) que faz a análise ao problema e faz a triagem do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pedido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;</a:t>
            </a:r>
            <a:endParaRPr lang="pt-PT" sz="1400" kern="1200" dirty="0" smtClean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Administrador do Sistema identifica o tipo de pedido;</a:t>
            </a: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Para manutenções simples, o administrador do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sistema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realiza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as acções necessárias para a correcção do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pedido;</a:t>
            </a: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Quando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concluída,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o Administrador do Sistema comunica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resolução enviando notificação para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o Utilizador ou Operador em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questão;  </a:t>
            </a:r>
            <a:endParaRPr lang="pt-PT" sz="1400" kern="1200" dirty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endParaRPr lang="pt-PT" sz="1400" kern="1200" dirty="0" smtClean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1"/>
          <a:stretch/>
        </p:blipFill>
        <p:spPr bwMode="auto">
          <a:xfrm>
            <a:off x="5116220" y="692696"/>
            <a:ext cx="4789780" cy="616530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7488832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 smtClean="0">
                <a:ea typeface="ＭＳ Ｐゴシック" charset="0"/>
                <a:sym typeface="Franklin Gothic Medium" charset="0"/>
              </a:rPr>
              <a:t>2. Pedido de Manutenção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Descrição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 do 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Processo</a:t>
            </a:r>
            <a:endParaRPr lang="pt-PT" sz="2000" dirty="0">
              <a:ea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97216" y="1340768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977336" y="1268578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401272" y="2996952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890277" y="5661248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5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331090" y="4869160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89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8589" y="980728"/>
            <a:ext cx="4679950" cy="5328592"/>
          </a:xfrm>
          <a:noFill/>
          <a:ln>
            <a:noFill/>
          </a:ln>
          <a:effectLst/>
          <a:ex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 startAt="6"/>
            </a:pP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Utilizadores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e Técnicos de qualquer nível recebem notificação e verificam no sistema se as acções correctivas foram devidamente feitas. Se sim, o processo é terminado; </a:t>
            </a:r>
            <a:endParaRPr lang="pt-PT" sz="1400" kern="1200" dirty="0" smtClean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 startAt="6"/>
            </a:pP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Utilizadores e Técnicos de qualquer nível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notificam ao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Administrador do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Sistema dos pedidos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não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corrigidos, e este considera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o pedido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de complexo encaminhando-o à Equipa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de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Suporte para realização de acções técnicas de correcção;</a:t>
            </a: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 startAt="6"/>
            </a:pP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Equipa de Suporte após realizar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as correcções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notifica o utilizador ou técnico da conclusão,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e este efectua a devida confirmação com sucesso e Fecho do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Pedido;</a:t>
            </a: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 startAt="6"/>
            </a:pP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Para casos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do Administrador do Sistema identificar que o pedido “Não é um Caso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Simples” o pedido é encaminhado para a “equipa de Suporte;</a:t>
            </a:r>
          </a:p>
        </p:txBody>
      </p:sp>
      <p:pic>
        <p:nvPicPr>
          <p:cNvPr id="6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1"/>
          <a:stretch/>
        </p:blipFill>
        <p:spPr bwMode="auto">
          <a:xfrm>
            <a:off x="5116220" y="692696"/>
            <a:ext cx="4789780" cy="616530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Oval 12"/>
          <p:cNvSpPr/>
          <p:nvPr/>
        </p:nvSpPr>
        <p:spPr bwMode="auto">
          <a:xfrm>
            <a:off x="6105128" y="5301208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6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9129464" y="2996952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7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203583" y="3775348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8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049344" y="3263903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9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134535" y="3955368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9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9197203" y="2050417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10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7488832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 smtClean="0">
                <a:ea typeface="ＭＳ Ｐゴシック" charset="0"/>
                <a:sym typeface="Franklin Gothic Medium" charset="0"/>
              </a:rPr>
              <a:t>2. Pedido de Manutenção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Descrição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 do 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Processo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997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8589" y="980728"/>
            <a:ext cx="4679950" cy="5328592"/>
          </a:xfrm>
          <a:noFill/>
          <a:ln>
            <a:noFill/>
          </a:ln>
          <a:effectLst/>
          <a:ex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 startAt="10"/>
            </a:pP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O pedido de manutenção devidamente classificado é analisado pela equipa, que determina uma estimativa do período para a conclusão do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pedido para resolução. O processo segue as actividades do ponto 7, 8 e 6 até finalizar o pedido.</a:t>
            </a:r>
          </a:p>
        </p:txBody>
      </p:sp>
      <p:pic>
        <p:nvPicPr>
          <p:cNvPr id="6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1"/>
          <a:stretch/>
        </p:blipFill>
        <p:spPr bwMode="auto">
          <a:xfrm>
            <a:off x="5116220" y="692696"/>
            <a:ext cx="4789780" cy="616530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9272910" y="2003954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10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Rounded Rectangle 2"/>
          <p:cNvSpPr/>
          <p:nvPr/>
        </p:nvSpPr>
        <p:spPr bwMode="auto">
          <a:xfrm>
            <a:off x="200025" y="3068960"/>
            <a:ext cx="4536504" cy="1008112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68000" tIns="35709" rIns="108000" bIns="35709" rtlCol="0" anchor="ctr"/>
          <a:lstStyle/>
          <a:p>
            <a:pPr algn="just" defTabSz="642938">
              <a:tabLst>
                <a:tab pos="3856038" algn="l"/>
              </a:tabLst>
            </a:pP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Problemas elementares podem ser resolvidos </a:t>
            </a: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directamente via telefone, </a:t>
            </a: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com o </a:t>
            </a: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próprio utilizador </a:t>
            </a: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a fazer as </a:t>
            </a: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devidas correcções </a:t>
            </a: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indicadas pelo Administrador do Sistema</a:t>
            </a:r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2" name="Picture 7" descr="C:\Users\lgaspar\AppData\Local\Microsoft\Windows\Temporary Internet Files\Content.IE5\7SG38EJU\MC90043388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55" y="3303843"/>
            <a:ext cx="377185" cy="37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2"/>
          <p:cNvSpPr/>
          <p:nvPr/>
        </p:nvSpPr>
        <p:spPr bwMode="auto">
          <a:xfrm>
            <a:off x="217173" y="4725144"/>
            <a:ext cx="4536504" cy="1008112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68000" tIns="35709" rIns="108000" bIns="35709" rtlCol="0" anchor="ctr"/>
          <a:lstStyle/>
          <a:p>
            <a:pPr algn="just" defTabSz="642938">
              <a:tabLst>
                <a:tab pos="3856038" algn="l"/>
              </a:tabLst>
            </a:pP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Para </a:t>
            </a: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casos em instâncias </a:t>
            </a: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offline e </a:t>
            </a: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complexos, </a:t>
            </a: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as </a:t>
            </a: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correcções são entregues </a:t>
            </a: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usando o processo de Transmissão das Configurações (</a:t>
            </a:r>
            <a:r>
              <a:rPr lang="pt-PT" sz="1400" dirty="0" err="1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Metadados</a:t>
            </a: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).</a:t>
            </a:r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7" name="Picture 7" descr="C:\Users\lgaspar\AppData\Local\Microsoft\Windows\Temporary Internet Files\Content.IE5\7SG38EJU\MC90043388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3" y="4960027"/>
            <a:ext cx="377185" cy="37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7488832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 smtClean="0">
                <a:ea typeface="ＭＳ Ｐゴシック" charset="0"/>
                <a:sym typeface="Franklin Gothic Medium" charset="0"/>
              </a:rPr>
              <a:t>2.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Pedido de Manutenção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Descrição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 do 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Processo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720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8589" y="980728"/>
            <a:ext cx="4679950" cy="5328592"/>
          </a:xfrm>
          <a:noFill/>
          <a:ln>
            <a:noFill/>
          </a:ln>
          <a:effectLst/>
          <a:ex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O SIS-MA utilizará como ferramenta complementar o aplicativo OTRS para ajudar no processo de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Pedido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de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Manutenção;</a:t>
            </a:r>
            <a:endParaRPr lang="pt-PT" sz="1400" kern="1200" dirty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O OTRS é uma ferramenta de comunicação de avarias ou mau funcionamento. OTRS, são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iniciais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para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Open-</a:t>
            </a:r>
            <a:r>
              <a:rPr lang="pt-PT" sz="1400" kern="1200" dirty="0" err="1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S</a:t>
            </a:r>
            <a:r>
              <a:rPr lang="pt-PT" sz="1400" kern="1200" dirty="0" err="1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ource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Ticket </a:t>
            </a:r>
            <a:r>
              <a:rPr lang="pt-PT" sz="1400" kern="1200" dirty="0" err="1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Request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 </a:t>
            </a:r>
            <a:r>
              <a:rPr lang="pt-PT" sz="1400" kern="1200" dirty="0" err="1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System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, é um sistema de gestão de incidentes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para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atribuir rótulos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de entrada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de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pedido de manutenção e acompanhamento da comunicação relativa à manutenção;</a:t>
            </a:r>
            <a:endParaRPr lang="pt-PT" sz="1400" kern="1200" dirty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No modo offline o OTRS será gerido pelo Administrador do Sistema, que após receber o comunicado (via telefone ou e-mail) do distrito ou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província,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regista no OTRS e dá seguimento ao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pedido.</a:t>
            </a:r>
            <a:endParaRPr lang="pt-PT" sz="1400" kern="1200" dirty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</a:pPr>
            <a:endParaRPr lang="pt-PT" sz="1400" kern="1200" dirty="0" smtClean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8" name="Rounded Rectangle 2"/>
          <p:cNvSpPr/>
          <p:nvPr/>
        </p:nvSpPr>
        <p:spPr bwMode="auto">
          <a:xfrm>
            <a:off x="5096446" y="980728"/>
            <a:ext cx="4536504" cy="1008112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68000" tIns="35709" rIns="108000" bIns="35709" rtlCol="0" anchor="ctr"/>
          <a:lstStyle/>
          <a:p>
            <a:pPr algn="just" defTabSz="642938">
              <a:tabLst>
                <a:tab pos="3856038" algn="l"/>
              </a:tabLst>
            </a:pP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EXEMPLO DE UMA APLICAÇÃO DE OTRS.</a:t>
            </a:r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7488832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 smtClean="0">
                <a:ea typeface="ＭＳ Ｐゴシック" charset="0"/>
                <a:sym typeface="Franklin Gothic Medium" charset="0"/>
              </a:rPr>
              <a:t>2.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Pedido de Manutenção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*OTRS no SIS-MA</a:t>
            </a:r>
            <a:endParaRPr lang="pt-PT" sz="2000" dirty="0"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137" y="2204864"/>
            <a:ext cx="4955122" cy="20162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5033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defRPr/>
            </a:pPr>
            <a:r>
              <a:rPr lang="pt-PT" dirty="0" smtClean="0">
                <a:ea typeface="ＭＳ Ｐゴシック" charset="0"/>
                <a:sym typeface="Franklin Gothic Medium" charset="0"/>
              </a:rPr>
              <a:t>3. Criação de Utilizadores</a:t>
            </a:r>
            <a:endParaRPr lang="pt-PT" dirty="0">
              <a:ea typeface="ＭＳ Ｐゴシック" charset="0"/>
              <a:sym typeface="Franklin Gothic Medium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dirty="0" smtClean="0"/>
              <a:t>Descrição do Processo</a:t>
            </a:r>
            <a:endParaRPr lang="pt-PT" dirty="0"/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dirty="0" smtClean="0"/>
              <a:t>Criar </a:t>
            </a:r>
            <a:r>
              <a:rPr lang="pt-PT" dirty="0"/>
              <a:t>n</a:t>
            </a:r>
            <a:r>
              <a:rPr lang="pt-PT" dirty="0" smtClean="0"/>
              <a:t>ovo utilizador</a:t>
            </a:r>
            <a:endParaRPr lang="pt-PT" dirty="0"/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dirty="0" smtClean="0"/>
              <a:t>Criar role de utilizador</a:t>
            </a:r>
            <a:endParaRPr lang="pt-P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91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t="1019" r="3018" b="7450"/>
          <a:stretch/>
        </p:blipFill>
        <p:spPr bwMode="auto">
          <a:xfrm>
            <a:off x="5095627" y="749994"/>
            <a:ext cx="4719637" cy="6108006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8589" y="980728"/>
            <a:ext cx="4679950" cy="5328592"/>
          </a:xfrm>
          <a:noFill/>
          <a:ln>
            <a:noFill/>
          </a:ln>
          <a:effectLst/>
          <a:ex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 processo de </a:t>
            </a:r>
            <a:r>
              <a:rPr lang="pt-PT" sz="1400" b="1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Criação de Utilizadores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: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A criação de novo utilizador poderá vir de qualquer nível, no entanto é necessita ser comunicado ao director da DPC Sobre essa necessidade e solicitar sua criação.</a:t>
            </a: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Director da DPC aprova e encaminha o pedido de criação de utilizadores para o Administrador do Sistema para a sua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criação</a:t>
            </a:r>
            <a:r>
              <a:rPr lang="pt-PT" sz="1400" kern="12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;</a:t>
            </a:r>
            <a:endParaRPr lang="pt-PT" sz="1400" kern="1200" dirty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O Administrador do Sistema cria novo utilizador adicionando-o ao sistema, insere os dados pessoais do utilizador no sistema e associa o utilizador a um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role</a:t>
            </a:r>
            <a:r>
              <a:rPr lang="pt-PT" sz="1400" kern="12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;</a:t>
            </a:r>
            <a:endParaRPr lang="pt-PT" sz="1400" kern="1200" dirty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Se o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role para o utilizador existe, então o administrador do sistema associa-o de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imediato;</a:t>
            </a:r>
            <a:endParaRPr lang="pt-PT" sz="1400" kern="1200" dirty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O Administrador do Sistema associa utilizador à Unidade Organizacional  e grava os dados do novo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utilizador;</a:t>
            </a:r>
            <a:endParaRPr lang="pt-PT" sz="1400" kern="1200" dirty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O processo termina com disponibilização do novo utilizador para as instâncias online ou procede-se à transmissão de configurações para instâncias offline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pt-PT" sz="1400" dirty="0" smtClean="0"/>
              <a:t> </a:t>
            </a: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endParaRPr lang="pt-PT" sz="1400" dirty="0"/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endParaRPr lang="pt-PT" sz="1400" dirty="0" smtClean="0"/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endParaRPr lang="pt-PT" sz="1400" dirty="0" smtClean="0"/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endParaRPr lang="pt-PT" sz="1400" kern="1200" dirty="0" smtClean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961112" y="1160748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256860" y="1997348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689304" y="3356992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905328" y="6165304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5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643092" y="4838458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8070297" y="1340768"/>
            <a:ext cx="123063" cy="1656184"/>
          </a:xfrm>
          <a:prstGeom prst="rightBrace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Right Brace 13"/>
          <p:cNvSpPr/>
          <p:nvPr/>
        </p:nvSpPr>
        <p:spPr bwMode="auto">
          <a:xfrm flipH="1">
            <a:off x="7041232" y="4460416"/>
            <a:ext cx="45719" cy="1116124"/>
          </a:xfrm>
          <a:prstGeom prst="rightBrace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7488832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 smtClean="0">
                <a:ea typeface="ＭＳ Ｐゴシック" charset="0"/>
                <a:sym typeface="Franklin Gothic Medium" charset="0"/>
              </a:rPr>
              <a:t>3. Criação de Utilizadores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Descrição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 do 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Processo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83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t="1019" r="3018" b="7450"/>
          <a:stretch/>
        </p:blipFill>
        <p:spPr bwMode="auto">
          <a:xfrm>
            <a:off x="5095627" y="749994"/>
            <a:ext cx="4719637" cy="6108006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8589" y="980728"/>
            <a:ext cx="4679950" cy="5328592"/>
          </a:xfrm>
          <a:noFill/>
          <a:ln>
            <a:noFill/>
          </a:ln>
          <a:effectLst/>
          <a:ex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Se o role não existir, o Administrador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de Sistema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deve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criar o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role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, e então procede com a criação do respectivo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role;</a:t>
            </a: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O Administrador de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Sistema preenche os campos para o role;</a:t>
            </a: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O Administrador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de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Sistema edita o utilizador criado; </a:t>
            </a: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O Administrador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de Sistema associa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a utilizador ao role criado e o processo prossegue com as actividades do ponto 4 até terminar o processo.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endParaRPr lang="pt-PT" sz="1400" dirty="0" smtClean="0"/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 startAt="6"/>
            </a:pPr>
            <a:endParaRPr lang="pt-PT" sz="1400" dirty="0"/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 startAt="6"/>
            </a:pPr>
            <a:endParaRPr lang="pt-PT" sz="1400" dirty="0" smtClean="0"/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 startAt="6"/>
            </a:pPr>
            <a:endParaRPr lang="pt-PT" sz="1400" dirty="0" smtClean="0"/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 startAt="6"/>
            </a:pPr>
            <a:endParaRPr lang="pt-PT" sz="1400" kern="1200" dirty="0" smtClean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199337" y="2852936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6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9199337" y="3623977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7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9199337" y="4293096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8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9199337" y="4869160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9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7488832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 smtClean="0">
                <a:ea typeface="ＭＳ Ｐゴシック" charset="0"/>
                <a:sym typeface="Franklin Gothic Medium" charset="0"/>
              </a:rPr>
              <a:t>3. Criação de Utilizadores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Criar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 novo 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utilizador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090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2089" y="765099"/>
            <a:ext cx="4608388" cy="586145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Para criar novos utilizadores aceda o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</a:rPr>
              <a:t>Menu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</a:rPr>
              <a:t>Manutenção &gt;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</a:rPr>
              <a:t>Utilizadores e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</a:rPr>
              <a:t>seleccione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</a:rPr>
              <a:t>a funcionalidade “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</a:rPr>
              <a:t>Usuários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;</a:t>
            </a: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 Na janela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de “Gestão de Novos Utilizadores clique no botão “Novo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”;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Na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janela “ Criar Novo Utilizador”, preencha dados do utilizador nomeadamente:</a:t>
            </a:r>
          </a:p>
          <a:p>
            <a:pPr marL="630238" lvl="1" indent="-342900" algn="just">
              <a:spcBef>
                <a:spcPct val="0"/>
              </a:spcBef>
              <a:spcAft>
                <a:spcPts val="0"/>
              </a:spcAft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Nome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e apelido</a:t>
            </a:r>
          </a:p>
          <a:p>
            <a:pPr marL="630238" lvl="1" indent="-342900" algn="just">
              <a:spcBef>
                <a:spcPct val="0"/>
              </a:spcBef>
              <a:spcAft>
                <a:spcPts val="0"/>
              </a:spcAft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Password</a:t>
            </a:r>
            <a:endParaRPr lang="pt-PT" sz="1400" kern="1200" dirty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630238" lvl="1" indent="-342900" algn="just">
              <a:spcBef>
                <a:spcPct val="0"/>
              </a:spcBef>
              <a:spcAft>
                <a:spcPts val="0"/>
              </a:spcAft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Contactos</a:t>
            </a:r>
            <a:endParaRPr lang="pt-PT" sz="1400" kern="1200" dirty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630238" lvl="1" indent="-342900" algn="just">
              <a:spcBef>
                <a:spcPct val="0"/>
              </a:spcBef>
              <a:spcAft>
                <a:spcPts val="0"/>
              </a:spcAft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Língua;</a:t>
            </a:r>
          </a:p>
          <a:p>
            <a:pPr lvl="1" indent="0" algn="just">
              <a:spcBef>
                <a:spcPct val="0"/>
              </a:spcBef>
              <a:spcAft>
                <a:spcPts val="0"/>
              </a:spcAft>
              <a:buNone/>
            </a:pPr>
            <a:endParaRPr lang="pt-PT" sz="1400" kern="1200" dirty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Defina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/ associe o papel ou a função para o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utilizador;</a:t>
            </a: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Associe a Unidade Organizacional a que pertencente o utilizador e pressione no botão “Adicionar” para grava o Utilizador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criado.</a:t>
            </a:r>
            <a:endParaRPr lang="pt-PT" sz="1400" kern="1200" dirty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"/>
          <a:stretch/>
        </p:blipFill>
        <p:spPr bwMode="auto">
          <a:xfrm>
            <a:off x="5241032" y="788777"/>
            <a:ext cx="1397782" cy="163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6465168" y="764704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" r="2723"/>
          <a:stretch/>
        </p:blipFill>
        <p:spPr bwMode="auto">
          <a:xfrm>
            <a:off x="7127723" y="1124744"/>
            <a:ext cx="2398863" cy="720080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9232313" y="908720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338" y="2221632"/>
            <a:ext cx="2176685" cy="17485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Oval 11"/>
          <p:cNvSpPr/>
          <p:nvPr/>
        </p:nvSpPr>
        <p:spPr bwMode="auto">
          <a:xfrm>
            <a:off x="9221563" y="2074900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78" b="28014"/>
          <a:stretch/>
        </p:blipFill>
        <p:spPr>
          <a:xfrm>
            <a:off x="5097463" y="4297672"/>
            <a:ext cx="2768773" cy="103671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4" name="Oval 13"/>
          <p:cNvSpPr/>
          <p:nvPr/>
        </p:nvSpPr>
        <p:spPr bwMode="auto">
          <a:xfrm>
            <a:off x="7686216" y="4114316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763" y="4816028"/>
            <a:ext cx="1329055" cy="17538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6" name="Oval 15"/>
          <p:cNvSpPr/>
          <p:nvPr/>
        </p:nvSpPr>
        <p:spPr bwMode="auto">
          <a:xfrm>
            <a:off x="9272910" y="4636008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5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Rounded Rectangle 2"/>
          <p:cNvSpPr/>
          <p:nvPr/>
        </p:nvSpPr>
        <p:spPr bwMode="auto">
          <a:xfrm>
            <a:off x="185589" y="5457292"/>
            <a:ext cx="4536504" cy="1008112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68000" tIns="35709" rIns="108000" bIns="35709" rtlCol="0" anchor="ctr"/>
          <a:lstStyle/>
          <a:p>
            <a:pPr algn="just" defTabSz="642938">
              <a:tabLst>
                <a:tab pos="3856038" algn="l"/>
              </a:tabLst>
            </a:pP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A criação de </a:t>
            </a: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role será </a:t>
            </a: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abordada </a:t>
            </a: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no Manual Técnico de </a:t>
            </a: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Administração, manual </a:t>
            </a: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direccionado ao </a:t>
            </a: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Administrador </a:t>
            </a: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para questões técnicas.</a:t>
            </a:r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9" name="Picture 7" descr="C:\Users\lgaspar\AppData\Local\Microsoft\Windows\Temporary Internet Files\Content.IE5\7SG38EJU\MC900433883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5750401"/>
            <a:ext cx="342895" cy="34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7488832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 smtClean="0">
                <a:ea typeface="ＭＳ Ｐゴシック" charset="0"/>
                <a:sym typeface="Franklin Gothic Medium" charset="0"/>
              </a:rPr>
              <a:t>3. Criação de Utilizadores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Criar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 novo </a:t>
            </a:r>
            <a:r>
              <a:rPr lang="en-US" sz="2000" dirty="0" err="1">
                <a:ea typeface="ＭＳ Ｐゴシック" charset="0"/>
                <a:sym typeface="Franklin Gothic Medium" charset="0"/>
              </a:rPr>
              <a:t>u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tilizador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50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defRPr/>
            </a:pPr>
            <a:r>
              <a:rPr lang="pt-PT" dirty="0">
                <a:ea typeface="ＭＳ Ｐゴシック" charset="0"/>
                <a:sym typeface="Franklin Gothic Medium" charset="0"/>
              </a:rPr>
              <a:t>4</a:t>
            </a:r>
            <a:r>
              <a:rPr lang="pt-PT" dirty="0" smtClean="0">
                <a:ea typeface="ＭＳ Ｐゴシック" charset="0"/>
                <a:sym typeface="Franklin Gothic Medium" charset="0"/>
              </a:rPr>
              <a:t>. Transmissão de Dados</a:t>
            </a:r>
            <a:endParaRPr lang="pt-PT" dirty="0">
              <a:ea typeface="ＭＳ Ｐゴシック" charset="0"/>
              <a:sym typeface="Franklin Gothic Medium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/>
              <a:t>Descrição do Processo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/>
              <a:t>Importação de Dados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/>
              <a:t>Uso do Data </a:t>
            </a:r>
            <a:r>
              <a:rPr lang="pt-PT" dirty="0" err="1"/>
              <a:t>Mart</a:t>
            </a:r>
            <a:endParaRPr lang="pt-PT" dirty="0"/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/>
              <a:t>Introdução/Alteração de Dados no SIS-MA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/>
              <a:t>Validação dos Dados no Formulário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/>
              <a:t>Uso do Sistema de mensagens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/>
              <a:t>Análise de regras de validação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/>
              <a:t>Regras de Validação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/>
              <a:t>Exportação de Dados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92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>
                <a:ea typeface="ＭＳ Ｐゴシック" charset="0"/>
                <a:sym typeface="Franklin Gothic Medium" charset="0"/>
              </a:rPr>
              <a:t>Agradecimentos</a:t>
            </a:r>
            <a:endParaRPr lang="pt-PT" dirty="0">
              <a:ea typeface="ＭＳ Ｐゴシック" charset="0"/>
              <a:sym typeface="Franklin Gothic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pt-PT" sz="2000" kern="1200" dirty="0" smtClean="0">
                <a:solidFill>
                  <a:srgbClr val="FF0000"/>
                </a:solidFill>
                <a:latin typeface="Calibri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</a:p>
          <a:p>
            <a:pPr marL="342900" indent="-34290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pt-PT" sz="2000" kern="1200" dirty="0">
              <a:solidFill>
                <a:srgbClr val="000000"/>
              </a:solidFill>
              <a:latin typeface="Calibri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072680" y="906691"/>
            <a:ext cx="734434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defRPr sz="1400" baseline="0">
                <a:solidFill>
                  <a:srgbClr val="272A34"/>
                </a:solidFill>
                <a:latin typeface="+mj-lt"/>
                <a:ea typeface="MS PGothic" pitchFamily="34" charset="-128"/>
                <a:cs typeface="Franklin Gothic Book"/>
                <a:sym typeface="Franklin Gothic Book" pitchFamily="34" charset="0"/>
              </a:defRPr>
            </a:lvl1pPr>
            <a:lvl2pPr marL="287338" indent="-107950" algn="l" rtl="0" fontAlgn="base"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272A34"/>
                </a:solidFill>
                <a:latin typeface="+mj-lt"/>
                <a:ea typeface="MS PGothic" pitchFamily="34" charset="-128"/>
                <a:cs typeface="Franklin Gothic Book"/>
                <a:sym typeface="Franklin Gothic Book" pitchFamily="34" charset="0"/>
              </a:defRPr>
            </a:lvl2pPr>
            <a:lvl3pPr marL="574675" indent="-107950" algn="l" rtl="0" fontAlgn="base"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272A34"/>
                </a:solidFill>
                <a:latin typeface="+mj-lt"/>
                <a:ea typeface="Franklin Gothic Book" charset="0"/>
                <a:cs typeface="Franklin Gothic Book"/>
                <a:sym typeface="Franklin Gothic Book" pitchFamily="34" charset="0"/>
              </a:defRPr>
            </a:lvl3pPr>
            <a:lvl4pPr marL="790575" indent="-107950" algn="l" rtl="0" fontAlgn="base"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272A34"/>
                </a:solidFill>
                <a:latin typeface="+mj-lt"/>
                <a:ea typeface="Franklin Gothic Book" charset="0"/>
                <a:cs typeface="Franklin Gothic Book" charset="0"/>
                <a:sym typeface="Franklin Gothic Book" pitchFamily="34" charset="0"/>
              </a:defRPr>
            </a:lvl4pPr>
            <a:lvl5pPr marL="1079500" indent="-107950" algn="l" rtl="0" fontAlgn="base"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272A34"/>
                </a:solidFill>
                <a:latin typeface="+mj-lt"/>
                <a:ea typeface="Franklin Gothic Book" charset="0"/>
                <a:cs typeface="Franklin Gothic Book" charset="0"/>
                <a:sym typeface="Franklin Gothic Book" pitchFamily="34" charset="0"/>
              </a:defRPr>
            </a:lvl5pPr>
            <a:lvl6pPr marL="2209800" algn="l" rtl="0" eaLnBrk="1" fontAlgn="base" hangingPunct="1">
              <a:spcBef>
                <a:spcPts val="1000"/>
              </a:spcBef>
              <a:spcAft>
                <a:spcPct val="0"/>
              </a:spcAft>
              <a:defRPr sz="800">
                <a:solidFill>
                  <a:srgbClr val="12151A"/>
                </a:solidFill>
                <a:latin typeface="+mn-lt"/>
                <a:ea typeface="+mn-ea"/>
                <a:cs typeface="+mn-cs"/>
                <a:sym typeface="Franklin Gothic Book" charset="0"/>
              </a:defRPr>
            </a:lvl6pPr>
            <a:lvl7pPr marL="2667000" algn="l" rtl="0" eaLnBrk="1" fontAlgn="base" hangingPunct="1">
              <a:spcBef>
                <a:spcPts val="1000"/>
              </a:spcBef>
              <a:spcAft>
                <a:spcPct val="0"/>
              </a:spcAft>
              <a:defRPr sz="800">
                <a:solidFill>
                  <a:srgbClr val="12151A"/>
                </a:solidFill>
                <a:latin typeface="+mn-lt"/>
                <a:ea typeface="+mn-ea"/>
                <a:cs typeface="+mn-cs"/>
                <a:sym typeface="Franklin Gothic Book" charset="0"/>
              </a:defRPr>
            </a:lvl7pPr>
            <a:lvl8pPr marL="3124200" algn="l" rtl="0" eaLnBrk="1" fontAlgn="base" hangingPunct="1">
              <a:spcBef>
                <a:spcPts val="1000"/>
              </a:spcBef>
              <a:spcAft>
                <a:spcPct val="0"/>
              </a:spcAft>
              <a:defRPr sz="800">
                <a:solidFill>
                  <a:srgbClr val="12151A"/>
                </a:solidFill>
                <a:latin typeface="+mn-lt"/>
                <a:ea typeface="+mn-ea"/>
                <a:cs typeface="+mn-cs"/>
                <a:sym typeface="Franklin Gothic Book" charset="0"/>
              </a:defRPr>
            </a:lvl8pPr>
            <a:lvl9pPr marL="3581400" algn="l" rtl="0" eaLnBrk="1" fontAlgn="base" hangingPunct="1">
              <a:spcBef>
                <a:spcPts val="1000"/>
              </a:spcBef>
              <a:spcAft>
                <a:spcPct val="0"/>
              </a:spcAft>
              <a:defRPr sz="800">
                <a:solidFill>
                  <a:srgbClr val="12151A"/>
                </a:solidFill>
                <a:latin typeface="+mn-lt"/>
                <a:ea typeface="+mn-ea"/>
                <a:cs typeface="+mn-cs"/>
                <a:sym typeface="Franklin Gothic Book" charset="0"/>
              </a:defRPr>
            </a:lvl9pPr>
          </a:lstStyle>
          <a:p>
            <a:r>
              <a:rPr lang="pt-PT" sz="1200" dirty="0"/>
              <a:t> </a:t>
            </a:r>
            <a:r>
              <a:rPr lang="pt-PT" sz="1200" dirty="0" smtClean="0"/>
              <a:t>A </a:t>
            </a:r>
            <a:r>
              <a:rPr lang="pt-PT" sz="1200" dirty="0"/>
              <a:t>MOASIS (</a:t>
            </a:r>
            <a:r>
              <a:rPr lang="pt-PT" sz="1200" dirty="0" err="1"/>
              <a:t>mozambican</a:t>
            </a:r>
            <a:r>
              <a:rPr lang="pt-PT" sz="1200" dirty="0"/>
              <a:t> open </a:t>
            </a:r>
            <a:r>
              <a:rPr lang="pt-PT" sz="1200" dirty="0" err="1"/>
              <a:t>architectures</a:t>
            </a:r>
            <a:r>
              <a:rPr lang="pt-PT" sz="1200" dirty="0"/>
              <a:t>, standards </a:t>
            </a:r>
            <a:r>
              <a:rPr lang="pt-PT" sz="1200" dirty="0" err="1"/>
              <a:t>and</a:t>
            </a:r>
            <a:r>
              <a:rPr lang="pt-PT" sz="1200" dirty="0"/>
              <a:t> </a:t>
            </a:r>
            <a:r>
              <a:rPr lang="pt-PT" sz="1200" dirty="0" err="1"/>
              <a:t>information</a:t>
            </a:r>
            <a:r>
              <a:rPr lang="pt-PT" sz="1200" dirty="0"/>
              <a:t> </a:t>
            </a:r>
            <a:r>
              <a:rPr lang="pt-PT" sz="1200" dirty="0" err="1"/>
              <a:t>systems</a:t>
            </a:r>
            <a:r>
              <a:rPr lang="pt-PT" sz="1200" dirty="0"/>
              <a:t>) expressa os seus agradecimentos a:</a:t>
            </a:r>
            <a:endParaRPr lang="en-US" sz="1200" dirty="0"/>
          </a:p>
          <a:p>
            <a:r>
              <a:rPr lang="pt-PT" sz="1200" dirty="0"/>
              <a:t>- </a:t>
            </a:r>
            <a:r>
              <a:rPr lang="pt-PT" sz="1200" dirty="0" err="1"/>
              <a:t>Jembi</a:t>
            </a:r>
            <a:r>
              <a:rPr lang="pt-PT" sz="1200" dirty="0"/>
              <a:t> </a:t>
            </a:r>
            <a:r>
              <a:rPr lang="pt-PT" sz="1200" dirty="0" err="1"/>
              <a:t>Health</a:t>
            </a:r>
            <a:r>
              <a:rPr lang="pt-PT" sz="1200" dirty="0"/>
              <a:t> </a:t>
            </a:r>
            <a:r>
              <a:rPr lang="pt-PT" sz="1200" dirty="0" err="1"/>
              <a:t>Systems</a:t>
            </a:r>
            <a:r>
              <a:rPr lang="pt-PT" sz="1200" dirty="0"/>
              <a:t>;</a:t>
            </a:r>
            <a:endParaRPr lang="en-US" sz="1200" dirty="0"/>
          </a:p>
          <a:p>
            <a:r>
              <a:rPr lang="pt-PT" sz="1200" dirty="0"/>
              <a:t>- Departamento de Informação para a Saúde do Ministério da Saúde da República de Moçambique;</a:t>
            </a:r>
            <a:endParaRPr lang="en-US" sz="1200" dirty="0"/>
          </a:p>
          <a:p>
            <a:r>
              <a:rPr lang="pt-PT" sz="1200" dirty="0"/>
              <a:t>- Pessoal das Direcções Provinciais de Saúde e respectivos Serviços Distritais de Saúde, Mulher e Acção Social (SDSMAS), em particular os técnicos dos Núcleos de Estatística e Planificação (</a:t>
            </a:r>
            <a:r>
              <a:rPr lang="pt-PT" sz="1200" dirty="0" err="1"/>
              <a:t>NEPs</a:t>
            </a:r>
            <a:r>
              <a:rPr lang="pt-PT" sz="1200" dirty="0"/>
              <a:t>) e Médicos Chefes Distritais de Saúde incluindo o pessoal das unidades sanitárias envolvidas.</a:t>
            </a:r>
            <a:endParaRPr lang="en-US" sz="1200" dirty="0"/>
          </a:p>
          <a:p>
            <a:r>
              <a:rPr lang="en-US" sz="1200" dirty="0"/>
              <a:t>- CDC (U.S. Centers for Disease Control and Prevention).</a:t>
            </a:r>
          </a:p>
          <a:p>
            <a:r>
              <a:rPr lang="pt-PT" sz="1200" dirty="0" smtClean="0"/>
              <a:t>- e </a:t>
            </a:r>
            <a:r>
              <a:rPr lang="pt-PT" sz="1200" dirty="0"/>
              <a:t>a todos aqueles que directa ou indirectamente contribuíram pessoal ou institucionalmente e de forma desinteressada mas preciosa para a produção e divulgação do presente manual e para o sucesso deste projecto em geral</a:t>
            </a:r>
            <a:r>
              <a:rPr lang="pt-PT" sz="1200" dirty="0" smtClean="0"/>
              <a:t>.</a:t>
            </a:r>
          </a:p>
          <a:p>
            <a:pPr marL="171450" indent="-171450">
              <a:buFontTx/>
              <a:buChar char="-"/>
            </a:pPr>
            <a:endParaRPr lang="pt-PT" sz="1200" dirty="0"/>
          </a:p>
          <a:p>
            <a:pPr marL="171450" indent="-171450">
              <a:buFontTx/>
              <a:buChar char="-"/>
            </a:pPr>
            <a:endParaRPr lang="pt-PT" sz="1200" dirty="0" smtClean="0"/>
          </a:p>
          <a:p>
            <a:endParaRPr lang="pt-PT" sz="1200" dirty="0" smtClean="0"/>
          </a:p>
          <a:p>
            <a:endParaRPr lang="pt-PT" sz="1200" dirty="0"/>
          </a:p>
          <a:p>
            <a:r>
              <a:rPr lang="pt-PT" sz="1200" dirty="0"/>
              <a:t>"O desenvolvimento do presente manual e do respectivo projecto beneficiaram do apoio do Acordo de Cooperação entre o Departamento de Saúde e Serviços Humanos, Centros para o Controle de Doenças e Prevenção - Divisão de HIV/SIDA Global e </a:t>
            </a:r>
            <a:r>
              <a:rPr lang="pt-PT" sz="1200" dirty="0" err="1"/>
              <a:t>Jembi</a:t>
            </a:r>
            <a:r>
              <a:rPr lang="pt-PT" sz="1200" dirty="0"/>
              <a:t> </a:t>
            </a:r>
            <a:r>
              <a:rPr lang="pt-PT" sz="1200" dirty="0" err="1"/>
              <a:t>Health</a:t>
            </a:r>
            <a:r>
              <a:rPr lang="pt-PT" sz="1200" dirty="0"/>
              <a:t> </a:t>
            </a:r>
            <a:r>
              <a:rPr lang="pt-PT" sz="1200" dirty="0" err="1"/>
              <a:t>Systems</a:t>
            </a:r>
            <a:r>
              <a:rPr lang="pt-PT" sz="1200" dirty="0"/>
              <a:t>/MOASIS [</a:t>
            </a:r>
            <a:r>
              <a:rPr lang="pt-PT" sz="1200" dirty="0" err="1"/>
              <a:t>Co-operative</a:t>
            </a:r>
            <a:r>
              <a:rPr lang="pt-PT" sz="1200" dirty="0"/>
              <a:t> </a:t>
            </a:r>
            <a:r>
              <a:rPr lang="pt-PT" sz="1200" dirty="0" err="1"/>
              <a:t>Agreement</a:t>
            </a:r>
            <a:r>
              <a:rPr lang="pt-PT" sz="1200" dirty="0"/>
              <a:t> Nº U2G/PS002815-02]. O seu conteúdo é da exclusiva responsabilidade dos autores e não representa necessariamente a posição oficial do CDC. </a:t>
            </a:r>
            <a:r>
              <a:rPr lang="pt-PT" sz="1200" dirty="0" smtClean="0"/>
              <a:t>"</a:t>
            </a:r>
            <a:endParaRPr lang="en-US" sz="1200" dirty="0"/>
          </a:p>
        </p:txBody>
      </p:sp>
      <p:pic>
        <p:nvPicPr>
          <p:cNvPr id="7" name="Picture 6" descr="C:\Users\Sitoi\Dropbox\MOASIS\Templates\Logotipos\Mozambique PEPFAR logo 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0832" y="4509120"/>
            <a:ext cx="1008112" cy="83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5867" y="4509120"/>
            <a:ext cx="1241452" cy="83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3806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8589" y="980728"/>
            <a:ext cx="4679950" cy="5328592"/>
          </a:xfrm>
          <a:noFill/>
          <a:ln>
            <a:noFill/>
          </a:ln>
          <a:effectLst/>
          <a:ex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  <a:spcAft>
                <a:spcPts val="1800"/>
              </a:spcAft>
            </a:pP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 processo de </a:t>
            </a:r>
            <a:r>
              <a:rPr lang="pt-PT" sz="1400" b="1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Transmissão de Dados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 consiste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em:</a:t>
            </a:r>
            <a:endParaRPr lang="pt-PT" sz="1400" kern="1200" dirty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Gestor de Dados Nacional receber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os dados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das Províncias. Para casos de Províncias em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modo offline o Gestor de Dados Nacional recebe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ficheiro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com os dados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e procede com actividade de “Importação de dados para o SIS-MA”. Após importação executa-se o “Data </a:t>
            </a:r>
            <a:r>
              <a:rPr lang="pt-PT" sz="1400" kern="1200" dirty="0" err="1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Mart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”;</a:t>
            </a: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Para instâncias Online o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 Gestor de Dados Nacional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 é  notificado e prossegue com a actividade de “Introdução/alteração dos dados no SIS-MA”;</a:t>
            </a: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endParaRPr lang="pt-PT" sz="1400" kern="1200" dirty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endParaRPr lang="pt-PT" sz="1400" kern="1200" dirty="0" smtClean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</a:pPr>
            <a:endParaRPr lang="pt-PT" sz="1400" kern="1200" dirty="0" smtClean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Gestor de Dados Nacional procede com a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consulta aos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dados. Se detectar erros, contacta o Responsável do NEP/SIS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Provincial,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para em conjunto “Alterar os Dados no SIS-MA”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corrigindo-os;</a:t>
            </a:r>
            <a:endParaRPr lang="pt-PT" sz="1400" kern="1200" dirty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endParaRPr lang="pt-PT" sz="1400" kern="1200" dirty="0" smtClean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endParaRPr lang="pt-PT" sz="1400" kern="1200" dirty="0" smtClean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endParaRPr lang="pt-PT" sz="100" kern="1200" dirty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endParaRPr lang="pt-PT" sz="1400" kern="1200" dirty="0" smtClean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00025" y="4149080"/>
            <a:ext cx="4536504" cy="122413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68000" tIns="35709" rIns="108000" bIns="35709" rtlCol="0" anchor="ctr"/>
          <a:lstStyle/>
          <a:p>
            <a:pPr algn="just" defTabSz="642938">
              <a:tabLst>
                <a:tab pos="3856038" algn="l"/>
              </a:tabLst>
            </a:pP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A “Introdução </a:t>
            </a: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de dados” a nível Nacional </a:t>
            </a: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não é </a:t>
            </a: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um papel primário, </a:t>
            </a: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é feito quando na </a:t>
            </a: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Província não </a:t>
            </a: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houve internet </a:t>
            </a: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e </a:t>
            </a: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não se pôde utilizar </a:t>
            </a: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o </a:t>
            </a: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SIS-MA.</a:t>
            </a:r>
            <a:endParaRPr lang="pt-PT" sz="1400" dirty="0">
              <a:solidFill>
                <a:srgbClr val="000000"/>
              </a:solidFill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9" name="Picture 7" descr="C:\Users\lgaspar\AppData\Local\Microsoft\Windows\Temporary Internet Files\Content.IE5\7SG38EJU\MC90043388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64" y="4563983"/>
            <a:ext cx="377185" cy="37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" t="621" r="9163" b="17939"/>
          <a:stretch/>
        </p:blipFill>
        <p:spPr bwMode="auto">
          <a:xfrm>
            <a:off x="5059363" y="800100"/>
            <a:ext cx="4808537" cy="6057900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Oval 20"/>
          <p:cNvSpPr/>
          <p:nvPr/>
        </p:nvSpPr>
        <p:spPr bwMode="auto">
          <a:xfrm>
            <a:off x="8049344" y="2402632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757200" y="3181164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757200" y="4102469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7488832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>
                <a:ea typeface="ＭＳ Ｐゴシック" charset="0"/>
                <a:sym typeface="Franklin Gothic Medium" charset="0"/>
              </a:rPr>
              <a:t>4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. Transmissão de dados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Descrição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 do 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Processo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55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0025" y="980728"/>
            <a:ext cx="4608513" cy="5328592"/>
          </a:xfrm>
          <a:noFill/>
          <a:ln>
            <a:noFill/>
          </a:ln>
          <a:effectLst/>
          <a:ex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 startAt="4"/>
            </a:pP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 Gestor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de Dados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Nacional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“Disponibiliza os dados para validação”, esta disponibilização é feita para os Chefes de Programa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e Responsável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de Monitoria &amp;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Avaliação;</a:t>
            </a: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 startAt="4"/>
            </a:pP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Os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Chefes de Programa e Responsável de Monitoria &amp;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Avaliação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recebem dados disponibilizados e Efectuam a analise aos mesmos;</a:t>
            </a: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 startAt="4"/>
            </a:pP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Se os dados estão correctos, ambos validam os dados e estes são notificados ao Gestor de Dados Nacional;</a:t>
            </a: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 startAt="4"/>
            </a:pP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Se os dados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não estão correctos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os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Chefes de Programa e Responsável de Monitoria &amp;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Avaliação alertam ao Gestor de Dados para corrigir os dados. O Processo retorna para o ponto 2 para correcção;</a:t>
            </a: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 startAt="4"/>
            </a:pP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“Dados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Validados”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são notificados ao Gestor de Dados para uma disponibilização final e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 processo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termina.</a:t>
            </a:r>
            <a:endParaRPr lang="pt-PT" sz="1400" kern="1200" dirty="0" smtClean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 startAt="4"/>
            </a:pPr>
            <a:endParaRPr lang="pt-PT" sz="100" kern="1200" dirty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 startAt="4"/>
            </a:pPr>
            <a:endParaRPr lang="pt-PT" sz="1400" kern="1200" dirty="0" smtClean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" t="621" r="9163" b="17939"/>
          <a:stretch/>
        </p:blipFill>
        <p:spPr bwMode="auto">
          <a:xfrm>
            <a:off x="5059363" y="800100"/>
            <a:ext cx="4808537" cy="6057900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val 11"/>
          <p:cNvSpPr/>
          <p:nvPr/>
        </p:nvSpPr>
        <p:spPr bwMode="auto">
          <a:xfrm>
            <a:off x="5548920" y="3001144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6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776768" y="4903130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9633520" y="3032323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6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988620" y="1556792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5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9282620" y="1598178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5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321152" y="2924944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7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8922580" y="3013087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7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596748" y="5517232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8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7488832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>
                <a:ea typeface="ＭＳ Ｐゴシック" charset="0"/>
                <a:sym typeface="Franklin Gothic Medium" charset="0"/>
              </a:rPr>
              <a:t>4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. Transmissão de dados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Descrição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 do 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Processo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605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55"/>
          <a:stretch/>
        </p:blipFill>
        <p:spPr bwMode="auto">
          <a:xfrm>
            <a:off x="5724992" y="4046246"/>
            <a:ext cx="3476480" cy="876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" name="Picture 1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3" t="19821" r="11102" b="67936"/>
          <a:stretch/>
        </p:blipFill>
        <p:spPr bwMode="auto">
          <a:xfrm>
            <a:off x="5724992" y="3104617"/>
            <a:ext cx="3476480" cy="70435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4" r="14312" b="31856"/>
          <a:stretch/>
        </p:blipFill>
        <p:spPr bwMode="auto">
          <a:xfrm>
            <a:off x="5709020" y="966267"/>
            <a:ext cx="1448556" cy="16702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8" name="Oval 27"/>
          <p:cNvSpPr/>
          <p:nvPr/>
        </p:nvSpPr>
        <p:spPr bwMode="auto">
          <a:xfrm>
            <a:off x="5524026" y="764704"/>
            <a:ext cx="360040" cy="360040"/>
          </a:xfrm>
          <a:prstGeom prst="ellipse">
            <a:avLst/>
          </a:prstGeom>
          <a:solidFill>
            <a:srgbClr val="8C0A25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524026" y="2924597"/>
            <a:ext cx="360040" cy="360040"/>
          </a:xfrm>
          <a:prstGeom prst="ellipse">
            <a:avLst/>
          </a:prstGeom>
          <a:solidFill>
            <a:srgbClr val="8C0A25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524026" y="3858574"/>
            <a:ext cx="360040" cy="360040"/>
          </a:xfrm>
          <a:prstGeom prst="ellipse">
            <a:avLst/>
          </a:prstGeom>
          <a:solidFill>
            <a:srgbClr val="8C0A25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76661" y="1008438"/>
            <a:ext cx="4104331" cy="810100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Para aceder ao módulo principal de Importação-Exportação, seleccione  "Serviços" &gt; "Importar -Exportar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76661" y="1839327"/>
            <a:ext cx="4104331" cy="809998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Na janela a seguir apresentada, aceda a opção </a:t>
            </a:r>
            <a:r>
              <a:rPr lang="pt-PT" sz="14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“Importar Dados </a:t>
            </a:r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XML</a:t>
            </a:r>
            <a:r>
              <a:rPr lang="pt-PT" sz="14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”</a:t>
            </a:r>
            <a:endParaRPr lang="pt-PT" sz="14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6" name="Down Arrow Callout 15"/>
          <p:cNvSpPr/>
          <p:nvPr/>
        </p:nvSpPr>
        <p:spPr bwMode="auto">
          <a:xfrm>
            <a:off x="200596" y="980728"/>
            <a:ext cx="565856" cy="1002231"/>
          </a:xfrm>
          <a:prstGeom prst="downArrowCallout">
            <a:avLst>
              <a:gd name="adj1" fmla="val 50000"/>
              <a:gd name="adj2" fmla="val 18220"/>
              <a:gd name="adj3" fmla="val 26714"/>
              <a:gd name="adj4" fmla="val 85620"/>
            </a:avLst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Calibri" pitchFamily="34" charset="0"/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76661" y="2694701"/>
            <a:ext cx="4104331" cy="891110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Na janela </a:t>
            </a:r>
            <a:r>
              <a:rPr lang="pt-PT" sz="14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XML Importação de Dados Seleccione </a:t>
            </a:r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o no Botão “Escolher Arquivo” </a:t>
            </a:r>
          </a:p>
        </p:txBody>
      </p:sp>
      <p:sp>
        <p:nvSpPr>
          <p:cNvPr id="18" name="Oval 17"/>
          <p:cNvSpPr/>
          <p:nvPr/>
        </p:nvSpPr>
        <p:spPr bwMode="auto">
          <a:xfrm flipV="1">
            <a:off x="9760389" y="6734225"/>
            <a:ext cx="45719" cy="4571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35709" tIns="35709" rIns="35709" bIns="35709" rtlCol="0" anchor="ctr"/>
          <a:lstStyle/>
          <a:p>
            <a:pPr marL="88900" algn="ctr" defTabSz="642938"/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00596" y="3548111"/>
            <a:ext cx="565856" cy="96096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4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76661" y="3548038"/>
            <a:ext cx="4104331" cy="961081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A seguir seleccione  o Botão Importar”</a:t>
            </a:r>
          </a:p>
        </p:txBody>
      </p:sp>
      <p:sp>
        <p:nvSpPr>
          <p:cNvPr id="32" name="Down Arrow Callout 31"/>
          <p:cNvSpPr/>
          <p:nvPr/>
        </p:nvSpPr>
        <p:spPr bwMode="auto">
          <a:xfrm>
            <a:off x="210680" y="2681210"/>
            <a:ext cx="565856" cy="1002231"/>
          </a:xfrm>
          <a:prstGeom prst="downArrowCallout">
            <a:avLst>
              <a:gd name="adj1" fmla="val 50000"/>
              <a:gd name="adj2" fmla="val 18220"/>
              <a:gd name="adj3" fmla="val 26714"/>
              <a:gd name="adj4" fmla="val 85620"/>
            </a:avLst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Calibri" pitchFamily="34" charset="0"/>
              </a:rPr>
              <a:t>3</a:t>
            </a:r>
          </a:p>
        </p:txBody>
      </p:sp>
      <p:sp>
        <p:nvSpPr>
          <p:cNvPr id="15" name="Down Arrow Callout 14"/>
          <p:cNvSpPr/>
          <p:nvPr/>
        </p:nvSpPr>
        <p:spPr bwMode="auto">
          <a:xfrm>
            <a:off x="200596" y="1835169"/>
            <a:ext cx="565856" cy="1002231"/>
          </a:xfrm>
          <a:prstGeom prst="downArrowCallout">
            <a:avLst>
              <a:gd name="adj1" fmla="val 50000"/>
              <a:gd name="adj2" fmla="val 18220"/>
              <a:gd name="adj3" fmla="val 26714"/>
              <a:gd name="adj4" fmla="val 85620"/>
            </a:avLst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2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Calibri" pitchFamily="34" charset="0"/>
            </a:endParaRPr>
          </a:p>
        </p:txBody>
      </p:sp>
      <p:pic>
        <p:nvPicPr>
          <p:cNvPr id="33" name="Picture 3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0" t="75557" r="27567"/>
          <a:stretch/>
        </p:blipFill>
        <p:spPr bwMode="auto">
          <a:xfrm>
            <a:off x="5731756" y="5305880"/>
            <a:ext cx="1734739" cy="476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4" name="Oval 33"/>
          <p:cNvSpPr/>
          <p:nvPr/>
        </p:nvSpPr>
        <p:spPr bwMode="auto">
          <a:xfrm>
            <a:off x="5551736" y="5131940"/>
            <a:ext cx="360040" cy="360040"/>
          </a:xfrm>
          <a:prstGeom prst="ellipse">
            <a:avLst/>
          </a:prstGeom>
          <a:solidFill>
            <a:srgbClr val="8C0A25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7488832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>
                <a:ea typeface="ＭＳ Ｐゴシック" charset="0"/>
                <a:sym typeface="Franklin Gothic Medium" charset="0"/>
              </a:rPr>
              <a:t>4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. Transmissão de dados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Importação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 de Dados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98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18" y="3485762"/>
            <a:ext cx="2266503" cy="289925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18" y="967486"/>
            <a:ext cx="1772180" cy="195745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 bwMode="auto">
          <a:xfrm flipV="1">
            <a:off x="9760389" y="6734225"/>
            <a:ext cx="45719" cy="4571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35709" tIns="35709" rIns="35709" bIns="35709" rtlCol="0" anchor="ctr"/>
          <a:lstStyle/>
          <a:p>
            <a:pPr marL="88900" algn="ctr" defTabSz="642938"/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587" y="981075"/>
            <a:ext cx="4752975" cy="532764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38100" rIns="90000" bIns="3810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  <a:spcAft>
                <a:spcPts val="2400"/>
              </a:spcAft>
            </a:pPr>
            <a:r>
              <a:rPr lang="pt-PT" sz="1400" kern="1200" dirty="0" smtClean="0">
                <a:solidFill>
                  <a:schemeClr val="tx1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O Data Mart </a:t>
            </a:r>
            <a:r>
              <a:rPr lang="pt-PT" sz="1400" kern="1200" dirty="0" smtClean="0">
                <a:solidFill>
                  <a:schemeClr val="tx1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é um conjunto de tabelas de base de dados do SISMA usadas para visualizar os dados colhidos no sisma através das ferramentas de análise e relatório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. Este é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feito pelo Administrador do Sistema, que é notificado para correr a funcionalidade de análise de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Data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Mart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.</a:t>
            </a:r>
            <a:endParaRPr lang="pt-PT" sz="1400" kern="1200" dirty="0" smtClean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Seleccione o Menu “Serviços” &gt; Seleccione o </a:t>
            </a:r>
            <a:r>
              <a:rPr lang="pt-PT" sz="1400" kern="1200" dirty="0" err="1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Sub-Menu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 “Relatórios” &gt; e na Janela de “Relatórios” seleccione a Funcionalidade de “Análises de Data </a:t>
            </a:r>
            <a:r>
              <a:rPr lang="pt-PT" sz="1400" kern="1200" dirty="0" err="1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Mart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”;</a:t>
            </a:r>
          </a:p>
          <a:p>
            <a:pPr marL="342900" indent="-342900" algn="just">
              <a:spcBef>
                <a:spcPct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Na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Janela de “Análises e gestão de tabelas data </a:t>
            </a:r>
            <a:r>
              <a:rPr lang="pt-PT" sz="1400" kern="1200" dirty="0" err="1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mart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” Seleccione “Actualização das Tabelas Analíticas” &gt; Seleccione “Actualizar tabelas Data </a:t>
            </a:r>
            <a:r>
              <a:rPr lang="pt-PT" sz="1400" kern="1200" dirty="0" err="1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Mart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” &gt; Seleccione o “Tipo de Período de Agregação” (normalmente será “Mensal”) e &gt; seleccione o período específico para a agregação dos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dados;</a:t>
            </a:r>
            <a:endParaRPr lang="pt-PT" sz="1400" kern="1200" dirty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Após todas as Definições seleccionadas escolha a opção de “Iniciar Exportação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”.</a:t>
            </a:r>
            <a:endParaRPr lang="pt-PT" sz="1400" kern="1200" dirty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2400"/>
              </a:spcAft>
              <a:buFont typeface="+mj-lt"/>
              <a:buAutoNum type="arabicPeriod"/>
            </a:pPr>
            <a:endParaRPr lang="pt-PT" sz="1400" kern="1200" dirty="0" smtClean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2400"/>
              </a:spcAft>
              <a:buFont typeface="+mj-lt"/>
              <a:buAutoNum type="arabicPeriod"/>
            </a:pPr>
            <a:endParaRPr lang="pt-PT" sz="1400" kern="1200" dirty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42498" y="882123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370669" y="3307043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84" y="2348880"/>
            <a:ext cx="1828832" cy="7200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5" name="Oval 14"/>
          <p:cNvSpPr/>
          <p:nvPr/>
        </p:nvSpPr>
        <p:spPr bwMode="auto">
          <a:xfrm>
            <a:off x="5383607" y="5985070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7488832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>
                <a:ea typeface="ＭＳ Ｐゴシック" charset="0"/>
                <a:sym typeface="Franklin Gothic Medium" charset="0"/>
              </a:rPr>
              <a:t>4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. Transmissão de dados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Uso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 do Data Mart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28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8"/>
          <a:stretch/>
        </p:blipFill>
        <p:spPr bwMode="auto">
          <a:xfrm>
            <a:off x="6681762" y="4135840"/>
            <a:ext cx="3023766" cy="217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585" y="4185084"/>
            <a:ext cx="1281773" cy="95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 bwMode="auto">
          <a:xfrm>
            <a:off x="6177706" y="4005064"/>
            <a:ext cx="360040" cy="360040"/>
          </a:xfrm>
          <a:prstGeom prst="ellipse">
            <a:avLst/>
          </a:prstGeom>
          <a:solidFill>
            <a:srgbClr val="8C0A25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058026" y="4005064"/>
            <a:ext cx="360040" cy="360040"/>
          </a:xfrm>
          <a:prstGeom prst="ellipse">
            <a:avLst/>
          </a:prstGeom>
          <a:solidFill>
            <a:srgbClr val="FBC1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589" y="980728"/>
            <a:ext cx="4680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 smtClean="0">
                <a:latin typeface="+mn-lt"/>
              </a:rPr>
              <a:t>A inserção dos dados no SIS-MA é feita através do preenchimento de formulários (fichas).</a:t>
            </a:r>
          </a:p>
          <a:p>
            <a:pPr algn="just"/>
            <a:endParaRPr lang="pt-PT" sz="1400" dirty="0">
              <a:latin typeface="+mn-lt"/>
            </a:endParaRPr>
          </a:p>
          <a:p>
            <a:pPr algn="just"/>
            <a:r>
              <a:rPr lang="pt-PT" sz="1400" dirty="0">
                <a:latin typeface="+mn-lt"/>
              </a:rPr>
              <a:t>Um </a:t>
            </a:r>
            <a:r>
              <a:rPr lang="pt-PT" sz="1400" dirty="0" smtClean="0">
                <a:latin typeface="+mn-lt"/>
              </a:rPr>
              <a:t>formulário </a:t>
            </a:r>
            <a:r>
              <a:rPr lang="pt-PT" sz="1400" dirty="0">
                <a:latin typeface="+mn-lt"/>
              </a:rPr>
              <a:t>ou </a:t>
            </a:r>
            <a:r>
              <a:rPr lang="pt-PT" sz="1400" dirty="0" smtClean="0">
                <a:latin typeface="+mn-lt"/>
              </a:rPr>
              <a:t>ficha </a:t>
            </a:r>
            <a:r>
              <a:rPr lang="pt-PT" sz="1400" dirty="0">
                <a:latin typeface="+mn-lt"/>
              </a:rPr>
              <a:t>é uma lista de elementos de dados, indicadores e regras de </a:t>
            </a:r>
            <a:r>
              <a:rPr lang="pt-PT" sz="1400" dirty="0" smtClean="0">
                <a:latin typeface="+mn-lt"/>
              </a:rPr>
              <a:t>validação, com campos </a:t>
            </a:r>
            <a:r>
              <a:rPr lang="pt-PT" sz="1400" dirty="0">
                <a:latin typeface="+mn-lt"/>
              </a:rPr>
              <a:t>para introduzir os valores. </a:t>
            </a:r>
            <a:endParaRPr lang="pt-PT" sz="1400" dirty="0" smtClean="0">
              <a:latin typeface="+mn-lt"/>
            </a:endParaRPr>
          </a:p>
          <a:p>
            <a:pPr algn="just"/>
            <a:endParaRPr lang="pt-PT" sz="1400" dirty="0">
              <a:latin typeface="+mn-lt"/>
            </a:endParaRPr>
          </a:p>
          <a:p>
            <a:pPr algn="just"/>
            <a:r>
              <a:rPr lang="pt-PT" sz="1400" dirty="0" smtClean="0">
                <a:latin typeface="+mn-lt"/>
              </a:rPr>
              <a:t>Os formulários do SIS-MA Reflectem </a:t>
            </a:r>
            <a:r>
              <a:rPr lang="pt-PT" sz="1400" dirty="0">
                <a:latin typeface="+mn-lt"/>
              </a:rPr>
              <a:t>a </a:t>
            </a:r>
            <a:r>
              <a:rPr lang="pt-PT" sz="1400" dirty="0" smtClean="0">
                <a:latin typeface="+mn-lt"/>
              </a:rPr>
              <a:t>os campos das </a:t>
            </a:r>
            <a:r>
              <a:rPr lang="pt-PT" sz="1400" dirty="0">
                <a:latin typeface="+mn-lt"/>
              </a:rPr>
              <a:t>fichas físicas vindas das </a:t>
            </a:r>
            <a:r>
              <a:rPr lang="pt-PT" sz="1400" dirty="0" smtClean="0">
                <a:latin typeface="+mn-lt"/>
              </a:rPr>
              <a:t>unidades sanitárias.</a:t>
            </a:r>
            <a:endParaRPr lang="pt-PT" sz="1400" dirty="0">
              <a:latin typeface="+mn-lt"/>
            </a:endParaRPr>
          </a:p>
        </p:txBody>
      </p:sp>
      <p:pic>
        <p:nvPicPr>
          <p:cNvPr id="17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5" b="44637"/>
          <a:stretch>
            <a:fillRect/>
          </a:stretch>
        </p:blipFill>
        <p:spPr bwMode="auto">
          <a:xfrm>
            <a:off x="200472" y="3068960"/>
            <a:ext cx="4574182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4953000" y="980728"/>
            <a:ext cx="0" cy="5327997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5025132" y="981075"/>
            <a:ext cx="468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>
                <a:latin typeface="+mn-lt"/>
              </a:rPr>
              <a:t>Para introduzir dados no SIS-MA siga os seguintes passos</a:t>
            </a:r>
            <a:r>
              <a:rPr lang="pt-PT" sz="1400" dirty="0" smtClean="0">
                <a:latin typeface="+mn-lt"/>
              </a:rPr>
              <a:t>:</a:t>
            </a:r>
            <a:endParaRPr lang="pt-PT" sz="1400" dirty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097585" y="2337902"/>
            <a:ext cx="565856" cy="1235114"/>
          </a:xfrm>
          <a:prstGeom prst="rect">
            <a:avLst/>
          </a:prstGeom>
          <a:solidFill>
            <a:srgbClr val="FBC1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4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2</a:t>
            </a:r>
            <a:endParaRPr lang="pt-PT" sz="14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0" name="Down Arrow Callout 19"/>
          <p:cNvSpPr/>
          <p:nvPr/>
        </p:nvSpPr>
        <p:spPr bwMode="auto">
          <a:xfrm>
            <a:off x="5097585" y="1495021"/>
            <a:ext cx="565856" cy="1000855"/>
          </a:xfrm>
          <a:prstGeom prst="downArrowCallout">
            <a:avLst>
              <a:gd name="adj1" fmla="val 50000"/>
              <a:gd name="adj2" fmla="val 18220"/>
              <a:gd name="adj3" fmla="val 26714"/>
              <a:gd name="adj4" fmla="val 85620"/>
            </a:avLst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Calibri" pitchFamily="34" charset="0"/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673650" y="1495022"/>
            <a:ext cx="4031878" cy="842879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Aceda à </a:t>
            </a:r>
            <a:r>
              <a:rPr lang="pt-PT" sz="14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“</a:t>
            </a:r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Entrada de Dados” </a:t>
            </a:r>
            <a:r>
              <a:rPr lang="pt-PT" sz="14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através do menu “Serviços”.</a:t>
            </a:r>
            <a:endParaRPr lang="pt-PT" sz="14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673650" y="2337902"/>
            <a:ext cx="4031878" cy="1235114"/>
          </a:xfrm>
          <a:prstGeom prst="rect">
            <a:avLst/>
          </a:prstGeom>
          <a:solidFill>
            <a:srgbClr val="FBC100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pt-PT" sz="1400" dirty="0">
                <a:latin typeface="+mn-lt"/>
                <a:cs typeface="Calibri" pitchFamily="34" charset="0"/>
              </a:rPr>
              <a:t>Na janela da Entrada de Dados </a:t>
            </a:r>
            <a:r>
              <a:rPr lang="pt-PT" sz="1400" dirty="0" smtClean="0">
                <a:latin typeface="+mn-lt"/>
                <a:cs typeface="Calibri" pitchFamily="34" charset="0"/>
              </a:rPr>
              <a:t>preencha:</a:t>
            </a:r>
          </a:p>
          <a:p>
            <a:pPr marL="285750" indent="-28575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t-PT" sz="1400" dirty="0">
                <a:latin typeface="+mn-lt"/>
                <a:cs typeface="Calibri" pitchFamily="34" charset="0"/>
              </a:rPr>
              <a:t>Unidade Organizacional,</a:t>
            </a:r>
          </a:p>
          <a:p>
            <a:pPr marL="285750" indent="-28575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t-PT" sz="1400" dirty="0">
                <a:latin typeface="+mn-lt"/>
                <a:cs typeface="Calibri" pitchFamily="34" charset="0"/>
              </a:rPr>
              <a:t>Ficha e </a:t>
            </a:r>
          </a:p>
          <a:p>
            <a:pPr marL="285750" indent="-28575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t-PT" sz="1400" dirty="0">
                <a:latin typeface="+mn-lt"/>
                <a:cs typeface="Calibri" pitchFamily="34" charset="0"/>
              </a:rPr>
              <a:t>Período</a:t>
            </a:r>
            <a:r>
              <a:rPr lang="pt-PT" sz="1400" dirty="0" smtClean="0">
                <a:latin typeface="+mn-lt"/>
                <a:cs typeface="Calibri" pitchFamily="34" charset="0"/>
              </a:rPr>
              <a:t>.</a:t>
            </a:r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7488832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>
                <a:ea typeface="ＭＳ Ｐゴシック" charset="0"/>
                <a:sym typeface="Franklin Gothic Medium" charset="0"/>
              </a:rPr>
              <a:t>4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. Transmissão de dados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Introdução/Alteração de Dados no SIS-MA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36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60" y="4604752"/>
            <a:ext cx="4392860" cy="145440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60" y="1688773"/>
            <a:ext cx="2952328" cy="2719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 bwMode="auto">
          <a:xfrm>
            <a:off x="8012968" y="1505909"/>
            <a:ext cx="360040" cy="360040"/>
          </a:xfrm>
          <a:prstGeom prst="ellipse">
            <a:avLst/>
          </a:prstGeom>
          <a:solidFill>
            <a:srgbClr val="8C0A25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169024" y="4467813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04342" y="4752295"/>
            <a:ext cx="4604517" cy="1341001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68000" tIns="35709" rIns="108000" bIns="35709" rtlCol="0" anchor="ctr"/>
          <a:lstStyle/>
          <a:p>
            <a:pPr algn="just" defTabSz="642938">
              <a:tabLst>
                <a:tab pos="3856038" algn="l"/>
              </a:tabLst>
            </a:pP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OS CAMPOS SINALIZADOS </a:t>
            </a: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A </a:t>
            </a: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AMARELO CORRESPONDEM A DADOS ERRADOS E A LARANJA CORRESPONDEM A CAMPOS QUE NÃO ESTÃO DE ACORDO COM AS RÉGRAS DE VALIDAÇÃO.</a:t>
            </a:r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4" name="Picture 7" descr="C:\Users\lgaspar\AppData\Local\Microsoft\Windows\Temporary Internet Files\Content.IE5\7SG38EJU\MC9004338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00" y="4885798"/>
            <a:ext cx="377185" cy="37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200025" y="3201998"/>
            <a:ext cx="565856" cy="1235114"/>
          </a:xfrm>
          <a:prstGeom prst="rect">
            <a:avLst/>
          </a:prstGeom>
          <a:solidFill>
            <a:srgbClr val="FBC1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4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4</a:t>
            </a:r>
            <a:endParaRPr lang="pt-PT" sz="14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2" name="Down Arrow Callout 11"/>
          <p:cNvSpPr/>
          <p:nvPr/>
        </p:nvSpPr>
        <p:spPr bwMode="auto">
          <a:xfrm>
            <a:off x="200025" y="1636057"/>
            <a:ext cx="565856" cy="1728055"/>
          </a:xfrm>
          <a:prstGeom prst="downArrowCallout">
            <a:avLst>
              <a:gd name="adj1" fmla="val 50000"/>
              <a:gd name="adj2" fmla="val 18220"/>
              <a:gd name="adj3" fmla="val 26714"/>
              <a:gd name="adj4" fmla="val 87629"/>
            </a:avLst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Calibri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76090" y="1636058"/>
            <a:ext cx="4031878" cy="150491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Introduza os dados na Ficha digitando os valores</a:t>
            </a:r>
            <a:r>
              <a:rPr lang="pt-PT" sz="14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.</a:t>
            </a:r>
          </a:p>
          <a:p>
            <a:pPr eaLnBrk="0" hangingPunct="0"/>
            <a:endParaRPr lang="pt-PT" sz="1400" dirty="0" smtClean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marL="358775" eaLnBrk="0" hangingPunct="0"/>
            <a:r>
              <a:rPr lang="pt-PT" sz="11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Use </a:t>
            </a:r>
            <a:r>
              <a:rPr lang="pt-PT" sz="1100" dirty="0">
                <a:solidFill>
                  <a:schemeClr val="tx1"/>
                </a:solidFill>
                <a:latin typeface="+mn-lt"/>
                <a:cs typeface="Calibri" pitchFamily="34" charset="0"/>
              </a:rPr>
              <a:t>a tecla TAB ou o Rato para se deslocar para o campo seguinte</a:t>
            </a:r>
            <a:r>
              <a:rPr lang="pt-PT" sz="11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.</a:t>
            </a:r>
          </a:p>
          <a:p>
            <a:pPr marL="358775" eaLnBrk="0" hangingPunct="0"/>
            <a:endParaRPr lang="pt-PT" sz="1100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marL="358775" eaLnBrk="0" hangingPunct="0"/>
            <a:r>
              <a:rPr lang="pt-PT" sz="1100" dirty="0">
                <a:solidFill>
                  <a:schemeClr val="tx1"/>
                </a:solidFill>
                <a:latin typeface="+mn-lt"/>
                <a:cs typeface="Calibri" pitchFamily="34" charset="0"/>
              </a:rPr>
              <a:t>Para valores incorrectos</a:t>
            </a:r>
            <a:r>
              <a:rPr lang="pt-PT" sz="11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, aparece </a:t>
            </a:r>
            <a:r>
              <a:rPr lang="pt-PT" sz="1100" dirty="0">
                <a:solidFill>
                  <a:schemeClr val="tx1"/>
                </a:solidFill>
                <a:latin typeface="+mn-lt"/>
                <a:cs typeface="Calibri" pitchFamily="34" charset="0"/>
              </a:rPr>
              <a:t>uma mensagem pop-</a:t>
            </a:r>
            <a:r>
              <a:rPr lang="pt-PT" sz="1100" dirty="0" err="1">
                <a:solidFill>
                  <a:schemeClr val="tx1"/>
                </a:solidFill>
                <a:latin typeface="+mn-lt"/>
                <a:cs typeface="Calibri" pitchFamily="34" charset="0"/>
              </a:rPr>
              <a:t>up</a:t>
            </a:r>
            <a:r>
              <a:rPr lang="pt-PT" sz="1100" dirty="0">
                <a:solidFill>
                  <a:schemeClr val="tx1"/>
                </a:solidFill>
                <a:latin typeface="+mn-lt"/>
                <a:cs typeface="Calibri" pitchFamily="34" charset="0"/>
              </a:rPr>
              <a:t> informando o tipo de valore que deve ser </a:t>
            </a:r>
            <a:r>
              <a:rPr lang="pt-PT" sz="11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inserido.</a:t>
            </a:r>
            <a:endParaRPr lang="pt-PT" sz="1100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marL="358775" eaLnBrk="0" hangingPunct="0"/>
            <a:endParaRPr lang="pt-PT" sz="1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76090" y="3201998"/>
            <a:ext cx="4031878" cy="1235114"/>
          </a:xfrm>
          <a:prstGeom prst="rect">
            <a:avLst/>
          </a:prstGeom>
          <a:solidFill>
            <a:srgbClr val="FBC100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pt-PT" sz="1400" dirty="0">
                <a:latin typeface="+mn-lt"/>
                <a:cs typeface="Calibri" pitchFamily="34" charset="0"/>
              </a:rPr>
              <a:t>Se no campo for inserido um valor que é inferior ou superior aos valores mínimo e máximo predefinidos, será mostrada uma mensagem pop-</a:t>
            </a:r>
            <a:r>
              <a:rPr lang="pt-PT" sz="1400" dirty="0" err="1">
                <a:latin typeface="+mn-lt"/>
                <a:cs typeface="Calibri" pitchFamily="34" charset="0"/>
              </a:rPr>
              <a:t>up</a:t>
            </a:r>
            <a:r>
              <a:rPr lang="pt-PT" sz="1400" dirty="0">
                <a:latin typeface="+mn-lt"/>
                <a:cs typeface="Calibri" pitchFamily="34" charset="0"/>
              </a:rPr>
              <a:t> a informar que o valor está fora da faixa.</a:t>
            </a:r>
            <a:endParaRPr lang="pt-PT" sz="1400" dirty="0" smtClean="0">
              <a:latin typeface="+mn-lt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464" y="981075"/>
            <a:ext cx="468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>
                <a:latin typeface="+mn-lt"/>
              </a:rPr>
              <a:t>Para introduzir dados no SIS-MA siga os seguintes </a:t>
            </a:r>
            <a:r>
              <a:rPr lang="pt-PT" sz="1400" dirty="0" smtClean="0">
                <a:latin typeface="+mn-lt"/>
              </a:rPr>
              <a:t>passos (continuação):</a:t>
            </a:r>
            <a:endParaRPr lang="pt-PT" sz="1400" dirty="0">
              <a:latin typeface="+mn-lt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7488832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>
                <a:ea typeface="ＭＳ Ｐゴシック" charset="0"/>
                <a:sym typeface="Franklin Gothic Medium" charset="0"/>
              </a:rPr>
              <a:t>4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. Transmissão de dados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Introdução/Alteração de Dados no SIS-MA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733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2800" y="2099740"/>
            <a:ext cx="1638044" cy="151645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04728" y="4293295"/>
            <a:ext cx="2286116" cy="201602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8588" y="980728"/>
            <a:ext cx="4734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u="sng" dirty="0" smtClean="0">
                <a:latin typeface="+mn-lt"/>
              </a:rPr>
              <a:t>Mínimos e Máximos</a:t>
            </a:r>
          </a:p>
          <a:p>
            <a:pPr algn="just"/>
            <a:endParaRPr lang="pt-PT" sz="1400" dirty="0" smtClean="0">
              <a:latin typeface="+mn-lt"/>
            </a:endParaRPr>
          </a:p>
          <a:p>
            <a:pPr algn="just"/>
            <a:r>
              <a:rPr lang="pt-PT" sz="1400" dirty="0" smtClean="0">
                <a:latin typeface="+mn-lt"/>
              </a:rPr>
              <a:t>Ao inserir os dados você pode visualizar os valores de mínimo e máximo para os campos de dados. </a:t>
            </a:r>
            <a:endParaRPr lang="pt-PT" sz="1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7015" y="981075"/>
            <a:ext cx="4544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u="sng" dirty="0">
                <a:latin typeface="+mn-lt"/>
              </a:rPr>
              <a:t>Comentários para Acompanhamento</a:t>
            </a:r>
          </a:p>
        </p:txBody>
      </p:sp>
      <p:sp>
        <p:nvSpPr>
          <p:cNvPr id="3" name="Rectangle 2"/>
          <p:cNvSpPr/>
          <p:nvPr/>
        </p:nvSpPr>
        <p:spPr>
          <a:xfrm>
            <a:off x="200024" y="2276872"/>
            <a:ext cx="2864513" cy="1339325"/>
          </a:xfrm>
          <a:prstGeom prst="rect">
            <a:avLst/>
          </a:prstGeom>
          <a:solidFill>
            <a:srgbClr val="FBC100">
              <a:alpha val="30000"/>
            </a:srgbClr>
          </a:solidFill>
        </p:spPr>
        <p:txBody>
          <a:bodyPr wrap="square" anchor="ctr" anchorCtr="0">
            <a:noAutofit/>
          </a:bodyPr>
          <a:lstStyle/>
          <a:p>
            <a:pPr algn="just" defTabSz="642938">
              <a:tabLst>
                <a:tab pos="3856038" algn="l"/>
              </a:tabLst>
            </a:pP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Para visualizar os valores do Limites Min e </a:t>
            </a:r>
            <a:r>
              <a:rPr lang="pt-PT" sz="1400" dirty="0" err="1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Máx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 dê dois cliques sobre o Campo que estiver a 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preencher.</a:t>
            </a:r>
            <a:endParaRPr lang="en-US" sz="14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589" y="3913311"/>
            <a:ext cx="4544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u="sng" dirty="0">
                <a:latin typeface="+mn-lt"/>
              </a:rPr>
              <a:t>Campos Desabilitados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0024" y="4509119"/>
            <a:ext cx="2200947" cy="1799605"/>
          </a:xfrm>
          <a:prstGeom prst="rect">
            <a:avLst/>
          </a:prstGeom>
          <a:solidFill>
            <a:srgbClr val="FBC100">
              <a:alpha val="30000"/>
            </a:srgbClr>
          </a:solidFill>
        </p:spPr>
        <p:txBody>
          <a:bodyPr wrap="square" anchor="ctr" anchorCtr="0">
            <a:noAutofit/>
          </a:bodyPr>
          <a:lstStyle/>
          <a:p>
            <a:pPr algn="just" defTabSz="642938">
              <a:tabLst>
                <a:tab pos="3856038" algn="l"/>
              </a:tabLst>
            </a:pP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Quando 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um campo está desactivado ou desabilitado, significa que o campo não deve ser preenchido. O campo é apresentado em cor cinza.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0023" y="2099741"/>
            <a:ext cx="2864513" cy="105124"/>
          </a:xfrm>
          <a:prstGeom prst="rect">
            <a:avLst/>
          </a:prstGeom>
          <a:solidFill>
            <a:srgbClr val="FBC100"/>
          </a:solidFill>
        </p:spPr>
        <p:txBody>
          <a:bodyPr wrap="square" anchor="ctr" anchorCtr="0">
            <a:noAutofit/>
          </a:bodyPr>
          <a:lstStyle/>
          <a:p>
            <a:pPr algn="just" defTabSz="642938">
              <a:tabLst>
                <a:tab pos="3856038" algn="l"/>
              </a:tabLst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0025" y="4293295"/>
            <a:ext cx="2200207" cy="105124"/>
          </a:xfrm>
          <a:prstGeom prst="rect">
            <a:avLst/>
          </a:prstGeom>
          <a:solidFill>
            <a:srgbClr val="FBC100"/>
          </a:solidFill>
        </p:spPr>
        <p:txBody>
          <a:bodyPr wrap="square" anchor="ctr" anchorCtr="0">
            <a:noAutofit/>
          </a:bodyPr>
          <a:lstStyle/>
          <a:p>
            <a:pPr algn="just" defTabSz="642938">
              <a:tabLst>
                <a:tab pos="3856038" algn="l"/>
              </a:tabLst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4953000" y="980728"/>
            <a:ext cx="0" cy="5327997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5097015" y="1394773"/>
            <a:ext cx="45447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Na janela das propriedades do campo, há também um recurso para rotular ou marcar um valor, ou seja, está reservada uma caixa para inserir comentários e encaminhar o dado preenchido para 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acompanhamento.</a:t>
            </a:r>
            <a:endParaRPr lang="pt-PT" sz="1400" dirty="0">
              <a:latin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77"/>
          <a:stretch/>
        </p:blipFill>
        <p:spPr bwMode="auto">
          <a:xfrm>
            <a:off x="5169023" y="2459581"/>
            <a:ext cx="4401163" cy="197753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/>
        </p:spPr>
      </p:pic>
      <p:sp>
        <p:nvSpPr>
          <p:cNvPr id="21" name="Rectangle 20"/>
          <p:cNvSpPr/>
          <p:nvPr/>
        </p:nvSpPr>
        <p:spPr>
          <a:xfrm>
            <a:off x="5097015" y="4626421"/>
            <a:ext cx="453593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Dados para acompanhamento são marcados através da estrela situado no topo da caixa de inserção de comentários. </a:t>
            </a:r>
            <a:endParaRPr lang="pt-PT" sz="1400" dirty="0" smtClean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algn="just">
              <a:spcAft>
                <a:spcPts val="1200"/>
              </a:spcAft>
            </a:pP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Dados 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para acompanhamento podem ser dados com valores que se acham estranhos (muito altos ou muito baixos por exemplo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).</a:t>
            </a:r>
            <a:endParaRPr lang="pt-PT" sz="14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7488832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>
                <a:ea typeface="ＭＳ Ｐゴシック" charset="0"/>
                <a:sym typeface="Franklin Gothic Medium" charset="0"/>
              </a:rPr>
              <a:t>4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. Transmissão de dados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Introdução/Alteração de Dados no SIS-MA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100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8587" y="981075"/>
            <a:ext cx="4752975" cy="532764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38100" rIns="90000" bIns="3810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  <a:spcAft>
                <a:spcPts val="2400"/>
              </a:spcAft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Quando tiver concluído o preenchimento de todos os valores disponíveis no formulário, podemos lançar uma verificação de validação dos dados do formulário.</a:t>
            </a:r>
          </a:p>
          <a:p>
            <a:pPr marL="342900" indent="-342900" algn="just">
              <a:spcBef>
                <a:spcPct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Clique no botão "Executar Validação" no canto superior direito da janela do Formulário ou na parte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inferior (final)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da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página da Ficha.</a:t>
            </a:r>
          </a:p>
          <a:p>
            <a:pPr marL="342900" indent="-342900" algn="just">
              <a:spcBef>
                <a:spcPct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Se houverem erros de preenchimento, estes serão assinalados, informando os valores e campos errados</a:t>
            </a:r>
          </a:p>
          <a:p>
            <a:pPr marL="342900" indent="-342900" algn="just">
              <a:spcBef>
                <a:spcPct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Corrija os campos e volte a executar o botão até verificar que não há erros </a:t>
            </a:r>
          </a:p>
          <a:p>
            <a:pPr marL="342900" indent="-342900" algn="just">
              <a:spcBef>
                <a:spcPct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Quando tiver corrigido os valores de erro e preenchido o formulário, deve clicar no botão "Completo" na parte inferior para registar que o formulário foi completado. Esta informação é usada quando são gerados relatórios de integridade ao nível de distrito, província ou nível nacional. 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2"/>
          <a:stretch/>
        </p:blipFill>
        <p:spPr bwMode="auto">
          <a:xfrm>
            <a:off x="5241032" y="1079034"/>
            <a:ext cx="4391918" cy="21339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Oval 14"/>
          <p:cNvSpPr/>
          <p:nvPr/>
        </p:nvSpPr>
        <p:spPr bwMode="auto">
          <a:xfrm>
            <a:off x="5097016" y="963630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745088" y="1720384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9568" y="3654560"/>
            <a:ext cx="3169816" cy="10705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Oval 17"/>
          <p:cNvSpPr/>
          <p:nvPr/>
        </p:nvSpPr>
        <p:spPr bwMode="auto">
          <a:xfrm>
            <a:off x="5097016" y="3485762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45" y="5232130"/>
            <a:ext cx="4391806" cy="6451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2" name="Oval 21"/>
          <p:cNvSpPr/>
          <p:nvPr/>
        </p:nvSpPr>
        <p:spPr bwMode="auto">
          <a:xfrm>
            <a:off x="5097016" y="5013176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7488832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>
                <a:ea typeface="ＭＳ Ｐゴシック" charset="0"/>
                <a:sym typeface="Franklin Gothic Medium" charset="0"/>
              </a:rPr>
              <a:t>4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. Transmissão de dados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Validação dos Dados no Formulário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53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128588" y="5643236"/>
            <a:ext cx="565856" cy="666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3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8589" y="980727"/>
            <a:ext cx="4752974" cy="53279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1200"/>
              </a:spcAft>
              <a:tabLst>
                <a:tab pos="457200" algn="l"/>
              </a:tabLst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Depois de registrar os dados nos formulários do SIS-MA o deve-se notificar aos Responsáveis de Programas e Chefes de Monitoria e Avaliação  que os dados já estão disponíveis para analise e validação deles.</a:t>
            </a:r>
          </a:p>
          <a:p>
            <a:pPr lvl="0" algn="just">
              <a:spcAft>
                <a:spcPts val="1200"/>
              </a:spcAft>
              <a:tabLst>
                <a:tab pos="457200" algn="l"/>
              </a:tabLst>
            </a:pPr>
            <a:endParaRPr lang="pt-PT" sz="1400" dirty="0" smtClean="0">
              <a:latin typeface="+mj-lt"/>
              <a:ea typeface="ヒラギノ角ゴ ProN W3" charset="0"/>
              <a:cs typeface="ヒラギノ角ゴ ProN W3" charset="0"/>
              <a:sym typeface="Franklin Gothic Book" pitchFamily="34" charset="0"/>
            </a:endParaRPr>
          </a:p>
          <a:p>
            <a:pPr lvl="0" algn="just">
              <a:spcAft>
                <a:spcPts val="1200"/>
              </a:spcAft>
              <a:tabLst>
                <a:tab pos="457200" algn="l"/>
              </a:tabLst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Esta notificação pode ser feita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através da funcionalidade mensagens existente no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SIS-MA, ou através de email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, ou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telefonicamente.</a:t>
            </a:r>
          </a:p>
          <a:p>
            <a:pPr lvl="0" algn="just">
              <a:spcAft>
                <a:spcPts val="1200"/>
              </a:spcAft>
              <a:tabLst>
                <a:tab pos="457200" algn="l"/>
              </a:tabLst>
            </a:pPr>
            <a:endParaRPr lang="pt-PT" sz="1400" dirty="0" smtClean="0">
              <a:latin typeface="+mj-lt"/>
              <a:ea typeface="ヒラギノ角ゴ ProN W3" charset="0"/>
              <a:cs typeface="ヒラギノ角ゴ ProN W3" charset="0"/>
              <a:sym typeface="Franklin Gothic Book" pitchFamily="34" charset="0"/>
            </a:endParaRPr>
          </a:p>
          <a:p>
            <a:pPr lvl="0" algn="just">
              <a:spcAft>
                <a:spcPts val="1200"/>
              </a:spcAft>
              <a:tabLst>
                <a:tab pos="457200" algn="l"/>
              </a:tabLst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Para usar o sistema de mensagens do SIS-MA, dirija-se para a página inicial e  prossiga de seguinte forma:</a:t>
            </a:r>
            <a:endParaRPr lang="en-US" sz="1400" dirty="0">
              <a:latin typeface="+mj-lt"/>
              <a:ea typeface="ヒラギノ角ゴ ProN W3" charset="0"/>
              <a:cs typeface="ヒラギノ角ゴ ProN W3" charset="0"/>
              <a:sym typeface="Franklin Gothic Book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74" y="3070680"/>
            <a:ext cx="4550075" cy="323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704653" y="4293096"/>
            <a:ext cx="4104331" cy="666084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Clique no Botão “Mensagens” para abrir a janela de mensagens.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04653" y="4977236"/>
            <a:ext cx="4104331" cy="666000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Clique no Botão “Escreva Mensagens”.</a:t>
            </a:r>
          </a:p>
        </p:txBody>
      </p:sp>
      <p:sp>
        <p:nvSpPr>
          <p:cNvPr id="11" name="Down Arrow Callout 10"/>
          <p:cNvSpPr/>
          <p:nvPr/>
        </p:nvSpPr>
        <p:spPr bwMode="auto">
          <a:xfrm>
            <a:off x="128588" y="4959223"/>
            <a:ext cx="565856" cy="824059"/>
          </a:xfrm>
          <a:prstGeom prst="downArrowCallout">
            <a:avLst>
              <a:gd name="adj1" fmla="val 50000"/>
              <a:gd name="adj2" fmla="val 18220"/>
              <a:gd name="adj3" fmla="val 26714"/>
              <a:gd name="adj4" fmla="val 85620"/>
            </a:avLst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2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Calibri" pitchFamily="34" charset="0"/>
            </a:endParaRPr>
          </a:p>
        </p:txBody>
      </p:sp>
      <p:sp>
        <p:nvSpPr>
          <p:cNvPr id="8" name="Down Arrow Callout 7"/>
          <p:cNvSpPr/>
          <p:nvPr/>
        </p:nvSpPr>
        <p:spPr bwMode="auto">
          <a:xfrm>
            <a:off x="128588" y="4293096"/>
            <a:ext cx="565856" cy="824059"/>
          </a:xfrm>
          <a:prstGeom prst="downArrowCallout">
            <a:avLst>
              <a:gd name="adj1" fmla="val 50000"/>
              <a:gd name="adj2" fmla="val 18220"/>
              <a:gd name="adj3" fmla="val 26714"/>
              <a:gd name="adj4" fmla="val 85620"/>
            </a:avLst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Calibri" pitchFamily="34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04653" y="5643236"/>
            <a:ext cx="4104331" cy="666084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Na janela “Escreva nova mensagem”, Seleccione os Destinatários da Mensagem.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061995" y="2297090"/>
            <a:ext cx="565856" cy="666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6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638061" y="946950"/>
            <a:ext cx="3994890" cy="666084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Escreva o “Assunto” no campo a seguir.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638061" y="1631090"/>
            <a:ext cx="3994890" cy="666000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Insira o texto.</a:t>
            </a:r>
          </a:p>
        </p:txBody>
      </p:sp>
      <p:sp>
        <p:nvSpPr>
          <p:cNvPr id="17" name="Down Arrow Callout 16"/>
          <p:cNvSpPr/>
          <p:nvPr/>
        </p:nvSpPr>
        <p:spPr bwMode="auto">
          <a:xfrm>
            <a:off x="5061995" y="1613077"/>
            <a:ext cx="565856" cy="824059"/>
          </a:xfrm>
          <a:prstGeom prst="downArrowCallout">
            <a:avLst>
              <a:gd name="adj1" fmla="val 50000"/>
              <a:gd name="adj2" fmla="val 18220"/>
              <a:gd name="adj3" fmla="val 26714"/>
              <a:gd name="adj4" fmla="val 85620"/>
            </a:avLst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5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Calibri" pitchFamily="34" charset="0"/>
            </a:endParaRPr>
          </a:p>
        </p:txBody>
      </p:sp>
      <p:sp>
        <p:nvSpPr>
          <p:cNvPr id="18" name="Down Arrow Callout 17"/>
          <p:cNvSpPr/>
          <p:nvPr/>
        </p:nvSpPr>
        <p:spPr bwMode="auto">
          <a:xfrm>
            <a:off x="5061995" y="946950"/>
            <a:ext cx="565856" cy="824059"/>
          </a:xfrm>
          <a:prstGeom prst="downArrowCallout">
            <a:avLst>
              <a:gd name="adj1" fmla="val 50000"/>
              <a:gd name="adj2" fmla="val 18220"/>
              <a:gd name="adj3" fmla="val 26714"/>
              <a:gd name="adj4" fmla="val 85620"/>
            </a:avLst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4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638061" y="2297090"/>
            <a:ext cx="3994890" cy="666084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Clique no Botão “Enviar</a:t>
            </a:r>
            <a:r>
              <a:rPr lang="pt-PT" sz="14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”.</a:t>
            </a:r>
            <a:endParaRPr lang="pt-PT" sz="14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7488832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>
                <a:ea typeface="ＭＳ Ｐゴシック" charset="0"/>
                <a:sym typeface="Franklin Gothic Medium" charset="0"/>
              </a:rPr>
              <a:t>4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. Transmissão de dados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Uso do Sistema de Mensagens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693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 bwMode="auto">
          <a:xfrm>
            <a:off x="1611750" y="3642088"/>
            <a:ext cx="136982" cy="434211"/>
          </a:xfrm>
          <a:prstGeom prst="homePlate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pt-PT" sz="1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8588" y="980728"/>
            <a:ext cx="9504933" cy="23042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38100" rIns="90000" bIns="3810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  <a:spcAft>
                <a:spcPts val="2400"/>
              </a:spcAft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O SIS-MA disponibiliza várias ferramentas e funcionalidades para analise e validação de dados. Para mais informações consulte o capítulo 3 deste documento.</a:t>
            </a:r>
          </a:p>
          <a:p>
            <a:pPr algn="just">
              <a:spcBef>
                <a:spcPct val="0"/>
              </a:spcBef>
              <a:spcAft>
                <a:spcPts val="2400"/>
              </a:spcAft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Uma das ferramentas que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o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Médico Chefe e Director de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Saúde podem usar para analisar os dados é a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“Análise de Regras de Validação”.</a:t>
            </a:r>
            <a:endParaRPr lang="pt-PT" sz="1400" kern="1200" dirty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algn="just">
              <a:spcBef>
                <a:spcPct val="0"/>
              </a:spcBef>
              <a:spcAft>
                <a:spcPts val="2400"/>
              </a:spcAft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Para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aceder às regras de análise de validação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siga os seguintes passos: 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26" r="53047" b="28487"/>
          <a:stretch/>
        </p:blipFill>
        <p:spPr bwMode="auto">
          <a:xfrm>
            <a:off x="2032202" y="4523292"/>
            <a:ext cx="2330546" cy="51991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4509593"/>
            <a:ext cx="1411278" cy="110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835" y="4501933"/>
            <a:ext cx="2281397" cy="18073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54" y="4501934"/>
            <a:ext cx="2196366" cy="14615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 bwMode="auto">
          <a:xfrm>
            <a:off x="200472" y="3356221"/>
            <a:ext cx="45719" cy="925798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46191" y="3356220"/>
            <a:ext cx="1365559" cy="925798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200" dirty="0">
                <a:solidFill>
                  <a:schemeClr val="tx1"/>
                </a:solidFill>
                <a:latin typeface="+mn-lt"/>
                <a:cs typeface="Calibri" pitchFamily="34" charset="0"/>
              </a:rPr>
              <a:t>Menu Serviços, submenu &gt; Qualidade de Dados </a:t>
            </a:r>
          </a:p>
        </p:txBody>
      </p:sp>
      <p:sp>
        <p:nvSpPr>
          <p:cNvPr id="17" name="Pentagon 16"/>
          <p:cNvSpPr/>
          <p:nvPr/>
        </p:nvSpPr>
        <p:spPr bwMode="auto">
          <a:xfrm>
            <a:off x="4376936" y="3642088"/>
            <a:ext cx="136982" cy="434211"/>
          </a:xfrm>
          <a:prstGeom prst="homePlate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pt-PT" sz="1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000672" y="3356221"/>
            <a:ext cx="45719" cy="925798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046391" y="3356220"/>
            <a:ext cx="2330546" cy="925798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2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Na janela Qualidade de dados  seleccione a funcionalidade &gt; Análise das regras de validação</a:t>
            </a:r>
            <a:endParaRPr lang="pt-PT" sz="1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0" name="Pentagon 19"/>
          <p:cNvSpPr/>
          <p:nvPr/>
        </p:nvSpPr>
        <p:spPr bwMode="auto">
          <a:xfrm>
            <a:off x="7041232" y="3653164"/>
            <a:ext cx="136982" cy="434211"/>
          </a:xfrm>
          <a:prstGeom prst="homePlate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pt-PT" sz="1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736976" y="3367297"/>
            <a:ext cx="45719" cy="925798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782695" y="3367296"/>
            <a:ext cx="2258537" cy="925798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200" dirty="0">
                <a:solidFill>
                  <a:schemeClr val="tx1"/>
                </a:solidFill>
                <a:latin typeface="+mn-lt"/>
                <a:cs typeface="Calibri" pitchFamily="34" charset="0"/>
              </a:rPr>
              <a:t>Na janela “Validar” insira data de início e data de fim do período em análise 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7401272" y="3367298"/>
            <a:ext cx="45719" cy="925798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446992" y="3367297"/>
            <a:ext cx="2186528" cy="925798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200" dirty="0">
                <a:solidFill>
                  <a:schemeClr val="tx1"/>
                </a:solidFill>
                <a:latin typeface="+mn-lt"/>
                <a:cs typeface="Calibri" pitchFamily="34" charset="0"/>
              </a:rPr>
              <a:t>Seleccione o tipo de regra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00472" y="4390043"/>
            <a:ext cx="45719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46191" y="4390042"/>
            <a:ext cx="1365559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pt-PT" sz="1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000672" y="4390043"/>
            <a:ext cx="45719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046391" y="4390042"/>
            <a:ext cx="2330546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pt-PT" sz="1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736976" y="4401119"/>
            <a:ext cx="45719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782695" y="4401118"/>
            <a:ext cx="2258537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pt-PT" sz="1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7401272" y="4401120"/>
            <a:ext cx="45719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446992" y="4401119"/>
            <a:ext cx="2186528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pt-PT" sz="1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352724" y="3213100"/>
            <a:ext cx="359916" cy="359916"/>
          </a:xfrm>
          <a:prstGeom prst="ellipse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b="1" dirty="0">
                <a:solidFill>
                  <a:schemeClr val="bg1"/>
                </a:solidFill>
                <a:latin typeface="Gill Sans"/>
                <a:ea typeface="ヒラギノ角ゴ ProN W3"/>
                <a:cs typeface="Calibri" pitchFamily="34" charset="0"/>
              </a:rPr>
              <a:t>1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4154002" y="3176262"/>
            <a:ext cx="359916" cy="359916"/>
          </a:xfrm>
          <a:prstGeom prst="ellipse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b="1" dirty="0" smtClean="0">
                <a:solidFill>
                  <a:schemeClr val="bg1"/>
                </a:solidFill>
                <a:cs typeface="Calibri" pitchFamily="34" charset="0"/>
              </a:rPr>
              <a:t>2</a:t>
            </a:r>
            <a:endParaRPr lang="pt-PT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818298" y="3213100"/>
            <a:ext cx="359916" cy="359916"/>
          </a:xfrm>
          <a:prstGeom prst="ellipse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b="1" dirty="0" smtClean="0">
                <a:solidFill>
                  <a:schemeClr val="bg1"/>
                </a:solidFill>
                <a:cs typeface="Calibri" pitchFamily="34" charset="0"/>
              </a:rPr>
              <a:t>3</a:t>
            </a:r>
            <a:endParaRPr lang="pt-PT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9452992" y="3176262"/>
            <a:ext cx="359916" cy="359916"/>
          </a:xfrm>
          <a:prstGeom prst="ellipse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b="1" dirty="0" smtClean="0">
                <a:solidFill>
                  <a:schemeClr val="bg1"/>
                </a:solidFill>
                <a:cs typeface="Calibri" pitchFamily="34" charset="0"/>
              </a:rPr>
              <a:t>4</a:t>
            </a:r>
            <a:endParaRPr lang="pt-PT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8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7488832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>
                <a:ea typeface="ＭＳ Ｐゴシック" charset="0"/>
                <a:sym typeface="Franklin Gothic Medium" charset="0"/>
              </a:rPr>
              <a:t>4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. Transmissão de dados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Análise de Regras de Validação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20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>
                <a:ea typeface="ＭＳ Ｐゴシック" charset="0"/>
                <a:sym typeface="Franklin Gothic Medium" charset="0"/>
              </a:rPr>
              <a:t>Índice</a:t>
            </a:r>
            <a:endParaRPr lang="pt-PT" dirty="0">
              <a:ea typeface="ＭＳ Ｐゴシック" charset="0"/>
              <a:sym typeface="Franklin Gothic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pt-PT" sz="2000" kern="1200" dirty="0" smtClean="0">
                <a:solidFill>
                  <a:srgbClr val="FF0000"/>
                </a:solidFill>
                <a:latin typeface="Calibri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</a:p>
          <a:p>
            <a:pPr marL="342900" indent="-34290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pt-PT" sz="2000" kern="1200" dirty="0">
              <a:solidFill>
                <a:srgbClr val="000000"/>
              </a:solidFill>
              <a:latin typeface="Calibri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016705"/>
              </p:ext>
            </p:extLst>
          </p:nvPr>
        </p:nvGraphicFramePr>
        <p:xfrm>
          <a:off x="2216150" y="1196752"/>
          <a:ext cx="7416800" cy="4135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927"/>
                <a:gridCol w="5966791"/>
                <a:gridCol w="830082"/>
              </a:tblGrid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 smtClean="0"/>
                        <a:t>Nº</a:t>
                      </a:r>
                      <a:endParaRPr lang="pt-PT" sz="1800" b="0" dirty="0"/>
                    </a:p>
                  </a:txBody>
                  <a:tcPr marT="45727" marB="45727">
                    <a:solidFill>
                      <a:srgbClr val="8C0A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 smtClean="0"/>
                        <a:t>Capítulo</a:t>
                      </a:r>
                      <a:endParaRPr lang="pt-PT" sz="1800" b="0" dirty="0"/>
                    </a:p>
                  </a:txBody>
                  <a:tcPr marT="45727" marB="45727">
                    <a:solidFill>
                      <a:srgbClr val="8C0A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 smtClean="0"/>
                        <a:t>Pág.</a:t>
                      </a:r>
                      <a:endParaRPr lang="pt-PT" sz="1800" b="0" dirty="0"/>
                    </a:p>
                  </a:txBody>
                  <a:tcPr marT="45727" marB="45727">
                    <a:solidFill>
                      <a:srgbClr val="8C0A25"/>
                    </a:solidFill>
                  </a:tcPr>
                </a:tc>
              </a:tr>
              <a:tr h="418237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1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Iniciando com o SIS-MA</a:t>
                      </a:r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4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8237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2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smtClean="0"/>
                        <a:t>Pedido de Manutenção</a:t>
                      </a:r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10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8237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3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Criação de Utilizadores</a:t>
                      </a:r>
                      <a:endParaRPr lang="pt-PT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15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8237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4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1800" dirty="0" smtClean="0"/>
                        <a:t>Transmissão de Dados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19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8237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5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1800" dirty="0" smtClean="0"/>
                        <a:t>Validação e Controle da Qualidade de Dados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34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8237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6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1800" dirty="0" smtClean="0"/>
                        <a:t>Retro Informação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52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8237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7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1800" dirty="0" smtClean="0"/>
                        <a:t>Transmissão de Configurações 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56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8237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8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1800" dirty="0" smtClean="0"/>
                        <a:t>Processos</a:t>
                      </a:r>
                      <a:r>
                        <a:rPr lang="pt-PT" sz="1800" baseline="0" dirty="0" smtClean="0"/>
                        <a:t> Genéricos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61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8237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9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1800" dirty="0" smtClean="0"/>
                        <a:t>Ficha Técnica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/>
                        <a:t>68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268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3" y="2982851"/>
            <a:ext cx="1980157" cy="15959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  <a:spcAft>
                <a:spcPts val="2400"/>
              </a:spcAft>
            </a:pPr>
            <a:r>
              <a:rPr lang="pt-PT" sz="1400" kern="12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Para aceder às regras de análise de validação siga os seguintes </a:t>
            </a:r>
            <a:r>
              <a:rPr lang="pt-PT" sz="1400" kern="12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passos (Continuação): </a:t>
            </a:r>
          </a:p>
          <a:p>
            <a:pPr algn="just">
              <a:spcBef>
                <a:spcPct val="0"/>
              </a:spcBef>
              <a:spcAft>
                <a:spcPts val="2400"/>
              </a:spcAft>
            </a:pPr>
            <a:endParaRPr lang="pt-PT" sz="1400" kern="1200" dirty="0">
              <a:solidFill>
                <a:srgbClr val="000000"/>
              </a:solidFill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algn="just">
              <a:spcBef>
                <a:spcPct val="0"/>
              </a:spcBef>
              <a:spcAft>
                <a:spcPts val="2400"/>
              </a:spcAft>
            </a:pPr>
            <a:endParaRPr lang="pt-PT" sz="1400" kern="1200" dirty="0" smtClean="0">
              <a:solidFill>
                <a:srgbClr val="000000"/>
              </a:solidFill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Pentagon 8"/>
          <p:cNvSpPr/>
          <p:nvPr/>
        </p:nvSpPr>
        <p:spPr bwMode="auto">
          <a:xfrm>
            <a:off x="2216696" y="1925323"/>
            <a:ext cx="136982" cy="434211"/>
          </a:xfrm>
          <a:prstGeom prst="homePlate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pt-PT" sz="1300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00472" y="1639456"/>
            <a:ext cx="45719" cy="925798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6192" y="1639455"/>
            <a:ext cx="1970504" cy="925798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200" dirty="0">
                <a:solidFill>
                  <a:schemeClr val="tx1"/>
                </a:solidFill>
                <a:latin typeface="+mn-lt"/>
                <a:cs typeface="Calibri" pitchFamily="34" charset="0"/>
              </a:rPr>
              <a:t>Seleccione a unidade organizacional e  clique no botão Validado</a:t>
            </a:r>
          </a:p>
        </p:txBody>
      </p:sp>
      <p:sp>
        <p:nvSpPr>
          <p:cNvPr id="12" name="Pentagon 11"/>
          <p:cNvSpPr/>
          <p:nvPr/>
        </p:nvSpPr>
        <p:spPr bwMode="auto">
          <a:xfrm>
            <a:off x="5205090" y="1925323"/>
            <a:ext cx="136982" cy="434211"/>
          </a:xfrm>
          <a:prstGeom prst="homePlate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pt-PT" sz="1300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32720" y="1639456"/>
            <a:ext cx="45719" cy="925798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478438" y="1639455"/>
            <a:ext cx="2726652" cy="925798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200" dirty="0">
                <a:solidFill>
                  <a:schemeClr val="tx1"/>
                </a:solidFill>
                <a:latin typeface="+mn-lt"/>
                <a:cs typeface="Calibri" pitchFamily="34" charset="0"/>
              </a:rPr>
              <a:t>Menu Serviços, submenu &gt; Qualidade de Dados </a:t>
            </a:r>
          </a:p>
        </p:txBody>
      </p:sp>
      <p:sp>
        <p:nvSpPr>
          <p:cNvPr id="20" name="Pentagon 19"/>
          <p:cNvSpPr/>
          <p:nvPr/>
        </p:nvSpPr>
        <p:spPr bwMode="auto">
          <a:xfrm>
            <a:off x="7458777" y="1925323"/>
            <a:ext cx="136982" cy="434211"/>
          </a:xfrm>
          <a:prstGeom prst="homePlate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pt-PT" sz="1300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457135" y="1655833"/>
            <a:ext cx="45719" cy="925798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02854" y="1655832"/>
            <a:ext cx="1958493" cy="925798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200" dirty="0">
                <a:solidFill>
                  <a:schemeClr val="tx1"/>
                </a:solidFill>
                <a:latin typeface="+mn-lt"/>
                <a:cs typeface="Calibri" pitchFamily="34" charset="0"/>
              </a:rPr>
              <a:t>Pra obter mais detalhes sobre as falhas de validação, clique no </a:t>
            </a:r>
            <a:r>
              <a:rPr lang="pt-PT" sz="1200" dirty="0" err="1">
                <a:solidFill>
                  <a:schemeClr val="tx1"/>
                </a:solidFill>
                <a:latin typeface="+mn-lt"/>
                <a:cs typeface="Calibri" pitchFamily="34" charset="0"/>
              </a:rPr>
              <a:t>icon</a:t>
            </a:r>
            <a:r>
              <a:rPr lang="pt-PT" sz="1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“Detalhes” no lado direito.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689304" y="1661285"/>
            <a:ext cx="45719" cy="925798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735024" y="1661284"/>
            <a:ext cx="1964577" cy="925798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200" dirty="0">
                <a:solidFill>
                  <a:schemeClr val="tx1"/>
                </a:solidFill>
                <a:latin typeface="+mn-lt"/>
                <a:cs typeface="Calibri" pitchFamily="34" charset="0"/>
              </a:rPr>
              <a:t>Clique no botão Mensagem para alertar o Responsável de NEP sobre as correcções a fazer.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200472" y="2673278"/>
            <a:ext cx="45719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46190" y="2673277"/>
            <a:ext cx="1969200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pt-PT" sz="1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432720" y="2673278"/>
            <a:ext cx="45719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478439" y="2673277"/>
            <a:ext cx="2725200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pt-PT" sz="1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457135" y="2689655"/>
            <a:ext cx="45719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02854" y="2689654"/>
            <a:ext cx="1958493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pt-PT" sz="1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689304" y="2695107"/>
            <a:ext cx="45719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735024" y="2695106"/>
            <a:ext cx="1965600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pt-PT" sz="1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2000672" y="1496335"/>
            <a:ext cx="359916" cy="359916"/>
          </a:xfrm>
          <a:prstGeom prst="ellipse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b="1" dirty="0" smtClean="0">
                <a:solidFill>
                  <a:schemeClr val="bg1"/>
                </a:solidFill>
                <a:latin typeface="Gill Sans"/>
                <a:ea typeface="ヒラギノ角ゴ ProN W3"/>
                <a:cs typeface="Calibri" pitchFamily="34" charset="0"/>
              </a:rPr>
              <a:t>5</a:t>
            </a:r>
            <a:endParaRPr lang="pt-PT" sz="1400" b="1" dirty="0">
              <a:solidFill>
                <a:schemeClr val="bg1"/>
              </a:solidFill>
              <a:latin typeface="Gill Sans"/>
              <a:ea typeface="ヒラギノ角ゴ ProN W3"/>
              <a:cs typeface="Calibri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025132" y="1459497"/>
            <a:ext cx="359916" cy="359916"/>
          </a:xfrm>
          <a:prstGeom prst="ellipse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b="1" dirty="0" smtClean="0">
                <a:solidFill>
                  <a:schemeClr val="bg1"/>
                </a:solidFill>
                <a:cs typeface="Calibri" pitchFamily="34" charset="0"/>
              </a:rPr>
              <a:t>6</a:t>
            </a:r>
            <a:endParaRPr lang="pt-PT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7257256" y="1501636"/>
            <a:ext cx="359916" cy="359916"/>
          </a:xfrm>
          <a:prstGeom prst="ellipse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b="1" dirty="0" smtClean="0">
                <a:solidFill>
                  <a:schemeClr val="bg1"/>
                </a:solidFill>
                <a:cs typeface="Calibri" pitchFamily="34" charset="0"/>
              </a:rPr>
              <a:t>7</a:t>
            </a:r>
            <a:endParaRPr lang="pt-PT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9489504" y="1470249"/>
            <a:ext cx="359916" cy="359916"/>
          </a:xfrm>
          <a:prstGeom prst="ellipse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b="1" dirty="0" smtClean="0">
                <a:solidFill>
                  <a:schemeClr val="bg1"/>
                </a:solidFill>
                <a:cs typeface="Calibri" pitchFamily="34" charset="0"/>
              </a:rPr>
              <a:t>8</a:t>
            </a:r>
            <a:endParaRPr lang="pt-PT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pic>
        <p:nvPicPr>
          <p:cNvPr id="37" name="Picture 3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59"/>
          <a:stretch/>
        </p:blipFill>
        <p:spPr bwMode="auto">
          <a:xfrm>
            <a:off x="2455880" y="2982850"/>
            <a:ext cx="2749210" cy="12250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8" name="Picture 3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57135" y="2982850"/>
            <a:ext cx="2004212" cy="2030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grpSp>
        <p:nvGrpSpPr>
          <p:cNvPr id="39" name="Group 38"/>
          <p:cNvGrpSpPr/>
          <p:nvPr/>
        </p:nvGrpSpPr>
        <p:grpSpPr>
          <a:xfrm>
            <a:off x="7759405" y="2982850"/>
            <a:ext cx="2010297" cy="834132"/>
            <a:chOff x="0" y="0"/>
            <a:chExt cx="5650680" cy="2115448"/>
          </a:xfrm>
        </p:grpSpPr>
        <p:pic>
          <p:nvPicPr>
            <p:cNvPr id="40" name="Picture 39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4096" y="171232"/>
              <a:ext cx="5256584" cy="194421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/>
          </p:spPr>
        </p:pic>
        <p:pic>
          <p:nvPicPr>
            <p:cNvPr id="41" name="Picture 40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1" t="49101" r="82512" b="42036"/>
            <a:stretch/>
          </p:blipFill>
          <p:spPr bwMode="auto">
            <a:xfrm>
              <a:off x="0" y="0"/>
              <a:ext cx="788193" cy="342464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2" name="Straight Connector 41"/>
            <p:cNvCxnSpPr/>
            <p:nvPr/>
          </p:nvCxnSpPr>
          <p:spPr>
            <a:xfrm>
              <a:off x="394097" y="342464"/>
              <a:ext cx="48645" cy="245060"/>
            </a:xfrm>
            <a:prstGeom prst="line">
              <a:avLst/>
            </a:prstGeom>
            <a:ln w="31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7488832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>
                <a:ea typeface="ＭＳ Ｐゴシック" charset="0"/>
                <a:sym typeface="Franklin Gothic Medium" charset="0"/>
              </a:rPr>
              <a:t>4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. Transmissão de dados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Análise de Regras de Validação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5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8588" y="970850"/>
            <a:ext cx="46675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P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ermitem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a validação dos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Elementos de Dados, através: </a:t>
            </a:r>
            <a:endParaRPr lang="pt-PT" sz="1400" dirty="0">
              <a:latin typeface="+mj-lt"/>
              <a:ea typeface="ヒラギノ角ゴ ProN W3" charset="0"/>
              <a:cs typeface="ヒラギノ角ゴ ProN W3" charset="0"/>
              <a:sym typeface="Franklin Gothic Book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Expressão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associada a um ou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mais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Elementos de Dados;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Execução das mesmas sobre os dados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já inseridos ou importados nas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Unidades Organizacionais;</a:t>
            </a:r>
            <a:endParaRPr lang="pt-PT" sz="1400" dirty="0">
              <a:latin typeface="+mj-lt"/>
              <a:ea typeface="ヒラギノ角ゴ ProN W3" charset="0"/>
              <a:cs typeface="ヒラギノ角ゴ ProN W3" charset="0"/>
              <a:sym typeface="Franklin Gothic Book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São aplicadas na introdução dos dados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(Entrada de Dados);</a:t>
            </a:r>
            <a:endParaRPr lang="pt-PT" sz="1400" dirty="0">
              <a:latin typeface="+mj-lt"/>
              <a:ea typeface="ヒラギノ角ゴ ProN W3" charset="0"/>
              <a:cs typeface="ヒラギノ角ゴ ProN W3" charset="0"/>
              <a:sym typeface="Franklin Gothic Book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Devem ser agrupadas em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Grupos de Regras para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execução nas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Unidades organizacionais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São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compostas por elementos de dados separados por um operador matemático</a:t>
            </a:r>
          </a:p>
          <a:p>
            <a:pPr marL="742950" lvl="1" indent="-285750" algn="l">
              <a:lnSpc>
                <a:spcPct val="150000"/>
              </a:lnSpc>
              <a:buFont typeface="Arial" pitchFamily="34" charset="0"/>
              <a:buChar char="•"/>
            </a:pPr>
            <a:endParaRPr lang="pt-PT" sz="14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4881562" y="4797152"/>
            <a:ext cx="4751957" cy="144016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2000" tIns="35709" rIns="72000" bIns="35709" rtlCol="0" anchor="ctr"/>
          <a:lstStyle/>
          <a:p>
            <a:pPr marL="285750" indent="-285750" algn="just" defTabSz="642938">
              <a:spcAft>
                <a:spcPts val="600"/>
              </a:spcAft>
              <a:tabLst>
                <a:tab pos="3856038" algn="l"/>
              </a:tabLst>
            </a:pP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Vantagens da definição de Regras de Validação </a:t>
            </a: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:</a:t>
            </a:r>
          </a:p>
          <a:p>
            <a:pPr marL="285750" indent="-285750" algn="just" defTabSz="642938">
              <a:spcAft>
                <a:spcPts val="600"/>
              </a:spcAft>
              <a:buFont typeface="Arial" pitchFamily="34" charset="0"/>
              <a:buChar char="•"/>
              <a:tabLst>
                <a:tab pos="3856038" algn="l"/>
              </a:tabLst>
            </a:pP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São </a:t>
            </a: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Desagregadas dos formulários, </a:t>
            </a:r>
            <a:endParaRPr lang="pt-PT" sz="1400" dirty="0" smtClean="0">
              <a:solidFill>
                <a:srgbClr val="000000"/>
              </a:solidFill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285750" indent="-285750" algn="just" defTabSz="642938">
              <a:spcAft>
                <a:spcPts val="600"/>
              </a:spcAft>
              <a:buFont typeface="Arial" pitchFamily="34" charset="0"/>
              <a:buChar char="•"/>
              <a:tabLst>
                <a:tab pos="3856038" algn="l"/>
              </a:tabLst>
            </a:pP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São </a:t>
            </a: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aplicadas a um ou mais Elementos de </a:t>
            </a: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Dados/Variáveis;</a:t>
            </a:r>
          </a:p>
          <a:p>
            <a:pPr marL="285750" indent="-285750" algn="just" defTabSz="642938">
              <a:spcAft>
                <a:spcPts val="600"/>
              </a:spcAft>
              <a:buFont typeface="Arial" pitchFamily="34" charset="0"/>
              <a:buChar char="•"/>
              <a:tabLst>
                <a:tab pos="3856038" algn="l"/>
              </a:tabLst>
            </a:pP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Podem </a:t>
            </a: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ser executadas sobre dados já introduzidos no </a:t>
            </a: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sistema</a:t>
            </a: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.</a:t>
            </a:r>
            <a:endParaRPr lang="pt-PT" sz="1400" dirty="0" smtClean="0">
              <a:solidFill>
                <a:srgbClr val="000000"/>
              </a:solidFill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8" y="4735750"/>
            <a:ext cx="3493422" cy="42144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891" y="1135694"/>
            <a:ext cx="4313269" cy="3445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047557" y="2865514"/>
            <a:ext cx="1858443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pt-PT" sz="1200" dirty="0" smtClean="0">
                <a:solidFill>
                  <a:schemeClr val="bg1"/>
                </a:solidFill>
              </a:rPr>
              <a:t>Regra de Validação</a:t>
            </a:r>
          </a:p>
          <a:p>
            <a:pPr algn="l"/>
            <a:endParaRPr lang="pt-PT" sz="1200" dirty="0" smtClean="0">
              <a:solidFill>
                <a:schemeClr val="bg1"/>
              </a:solidFill>
            </a:endParaRPr>
          </a:p>
          <a:p>
            <a:pPr algn="l"/>
            <a:r>
              <a:rPr lang="pt-PT" sz="1200" dirty="0" smtClean="0">
                <a:solidFill>
                  <a:schemeClr val="bg1"/>
                </a:solidFill>
              </a:rPr>
              <a:t>Camas de “Maternidade” </a:t>
            </a:r>
          </a:p>
          <a:p>
            <a:pPr algn="l"/>
            <a:r>
              <a:rPr lang="pt-PT" sz="1200" dirty="0" smtClean="0">
                <a:solidFill>
                  <a:schemeClr val="bg1"/>
                </a:solidFill>
              </a:rPr>
              <a:t> devem ser inferiores às </a:t>
            </a:r>
          </a:p>
          <a:p>
            <a:pPr algn="l"/>
            <a:r>
              <a:rPr lang="pt-PT" sz="1200" dirty="0" smtClean="0">
                <a:solidFill>
                  <a:schemeClr val="bg1"/>
                </a:solidFill>
              </a:rPr>
              <a:t>Camas de “Pediatria”.</a:t>
            </a:r>
            <a:endParaRPr lang="pt-PT" sz="12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6930065" y="2194400"/>
            <a:ext cx="0" cy="903469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rgbClr val="FF99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5940518" y="3097868"/>
            <a:ext cx="1979094" cy="387413"/>
          </a:xfrm>
          <a:prstGeom prst="rect">
            <a:avLst/>
          </a:prstGeom>
          <a:noFill/>
          <a:ln>
            <a:solidFill>
              <a:srgbClr val="FF99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35709" tIns="35709" rIns="35709" bIns="35709" rtlCol="0" anchor="ctr"/>
          <a:lstStyle/>
          <a:p>
            <a:pPr marL="88900" algn="ctr" defTabSz="642938"/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7488832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>
                <a:ea typeface="ＭＳ Ｐゴシック" charset="0"/>
                <a:sym typeface="Franklin Gothic Medium" charset="0"/>
              </a:rPr>
              <a:t>4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. Transmissão de dados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Regras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de Validação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022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4" r="14312" b="31856"/>
          <a:stretch/>
        </p:blipFill>
        <p:spPr bwMode="auto">
          <a:xfrm>
            <a:off x="5642050" y="1182638"/>
            <a:ext cx="1448556" cy="16702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0" t="22506" b="54988"/>
          <a:stretch/>
        </p:blipFill>
        <p:spPr bwMode="auto">
          <a:xfrm>
            <a:off x="5642050" y="3320988"/>
            <a:ext cx="3081313" cy="4699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Oval 27"/>
          <p:cNvSpPr/>
          <p:nvPr/>
        </p:nvSpPr>
        <p:spPr bwMode="auto">
          <a:xfrm>
            <a:off x="5457056" y="981075"/>
            <a:ext cx="360040" cy="360040"/>
          </a:xfrm>
          <a:prstGeom prst="ellipse">
            <a:avLst/>
          </a:prstGeom>
          <a:solidFill>
            <a:srgbClr val="8C0A25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457056" y="3140968"/>
            <a:ext cx="360040" cy="360040"/>
          </a:xfrm>
          <a:prstGeom prst="ellipse">
            <a:avLst/>
          </a:prstGeom>
          <a:solidFill>
            <a:srgbClr val="8C0A25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50" y="4239264"/>
            <a:ext cx="1999472" cy="188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29"/>
          <p:cNvSpPr/>
          <p:nvPr/>
        </p:nvSpPr>
        <p:spPr bwMode="auto">
          <a:xfrm>
            <a:off x="5457056" y="4074945"/>
            <a:ext cx="360040" cy="360040"/>
          </a:xfrm>
          <a:prstGeom prst="ellipse">
            <a:avLst/>
          </a:prstGeom>
          <a:solidFill>
            <a:srgbClr val="8C0A25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00596" y="5211188"/>
            <a:ext cx="565856" cy="809998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3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76661" y="3429000"/>
            <a:ext cx="4104331" cy="810100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Para aceder ao módulo principal de Importação-Exportação, seleccione  "Serviços" &gt; "Importar -Exportar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76661" y="4329164"/>
            <a:ext cx="4104331" cy="809998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Na janela a seguir apresentada, aceda a opção “Exportar Dados XML” (Data </a:t>
            </a:r>
            <a:r>
              <a:rPr lang="pt-PT" sz="1400" dirty="0" err="1">
                <a:solidFill>
                  <a:schemeClr val="tx1"/>
                </a:solidFill>
                <a:latin typeface="+mn-lt"/>
                <a:cs typeface="Calibri" pitchFamily="34" charset="0"/>
              </a:rPr>
              <a:t>Export</a:t>
            </a:r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)</a:t>
            </a:r>
          </a:p>
        </p:txBody>
      </p:sp>
      <p:sp>
        <p:nvSpPr>
          <p:cNvPr id="15" name="Down Arrow Callout 14"/>
          <p:cNvSpPr/>
          <p:nvPr/>
        </p:nvSpPr>
        <p:spPr bwMode="auto">
          <a:xfrm>
            <a:off x="200596" y="4311151"/>
            <a:ext cx="565856" cy="1002231"/>
          </a:xfrm>
          <a:prstGeom prst="downArrowCallout">
            <a:avLst>
              <a:gd name="adj1" fmla="val 50000"/>
              <a:gd name="adj2" fmla="val 18220"/>
              <a:gd name="adj3" fmla="val 26714"/>
              <a:gd name="adj4" fmla="val 85620"/>
            </a:avLst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2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Calibri" pitchFamily="34" charset="0"/>
            </a:endParaRPr>
          </a:p>
        </p:txBody>
      </p:sp>
      <p:sp>
        <p:nvSpPr>
          <p:cNvPr id="16" name="Down Arrow Callout 15"/>
          <p:cNvSpPr/>
          <p:nvPr/>
        </p:nvSpPr>
        <p:spPr bwMode="auto">
          <a:xfrm>
            <a:off x="200596" y="3429000"/>
            <a:ext cx="565856" cy="1002231"/>
          </a:xfrm>
          <a:prstGeom prst="downArrowCallout">
            <a:avLst>
              <a:gd name="adj1" fmla="val 50000"/>
              <a:gd name="adj2" fmla="val 18220"/>
              <a:gd name="adj3" fmla="val 26714"/>
              <a:gd name="adj4" fmla="val 85620"/>
            </a:avLst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Calibri" pitchFamily="34" charset="0"/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76661" y="5211188"/>
            <a:ext cx="4104331" cy="810100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Na janela Data </a:t>
            </a:r>
            <a:r>
              <a:rPr lang="pt-PT" sz="1400" dirty="0" err="1">
                <a:solidFill>
                  <a:schemeClr val="tx1"/>
                </a:solidFill>
                <a:latin typeface="+mn-lt"/>
                <a:cs typeface="Calibri" pitchFamily="34" charset="0"/>
              </a:rPr>
              <a:t>Export</a:t>
            </a:r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 Seleccione as unidades organizacionais correspondentes à exportação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0596" y="981075"/>
            <a:ext cx="47524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</a:rPr>
              <a:t>Pode-se dar o caso de haver necessidade de exportar os dados corrigidos para as instâncias offline nas províncias.</a:t>
            </a:r>
            <a:endParaRPr lang="pt-PT" sz="14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algn="just">
              <a:spcAft>
                <a:spcPts val="1200"/>
              </a:spcAft>
            </a:pPr>
            <a:r>
              <a:rPr lang="pt-PT" sz="1400" dirty="0">
                <a:latin typeface="+mn-lt"/>
              </a:rPr>
              <a:t>No modo online, os dados serão disponibilizados para a Província automaticamente</a:t>
            </a:r>
          </a:p>
          <a:p>
            <a:pPr algn="just">
              <a:spcAft>
                <a:spcPts val="1200"/>
              </a:spcAft>
            </a:pPr>
            <a:r>
              <a:rPr lang="pt-PT" sz="1400" dirty="0">
                <a:latin typeface="+mn-lt"/>
              </a:rPr>
              <a:t>No modo offline, os dados deverão ser exportados em formato físico</a:t>
            </a:r>
            <a:r>
              <a:rPr lang="pt-PT" sz="1400" dirty="0" smtClean="0">
                <a:latin typeface="+mn-lt"/>
              </a:rPr>
              <a:t>. Neste caso deve seguir os seguintes passos:</a:t>
            </a:r>
            <a:endParaRPr lang="pt-PT" sz="1400" dirty="0">
              <a:latin typeface="+mn-lt"/>
            </a:endParaRPr>
          </a:p>
        </p:txBody>
      </p: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7488832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>
                <a:ea typeface="ＭＳ Ｐゴシック" charset="0"/>
                <a:sym typeface="Franklin Gothic Medium" charset="0"/>
              </a:rPr>
              <a:t>4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. Transmissão de dados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Exportação de Dados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025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4998900"/>
            <a:ext cx="1512168" cy="33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3057118"/>
            <a:ext cx="4236905" cy="101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29" y="1358826"/>
            <a:ext cx="4122139" cy="16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/>
          <p:cNvSpPr/>
          <p:nvPr/>
        </p:nvSpPr>
        <p:spPr bwMode="auto">
          <a:xfrm>
            <a:off x="9077750" y="2113832"/>
            <a:ext cx="360040" cy="360040"/>
          </a:xfrm>
          <a:prstGeom prst="ellipse">
            <a:avLst/>
          </a:prstGeom>
          <a:solidFill>
            <a:srgbClr val="8C0A25"/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9077750" y="3320988"/>
            <a:ext cx="360040" cy="360040"/>
          </a:xfrm>
          <a:prstGeom prst="ellipse">
            <a:avLst/>
          </a:prstGeom>
          <a:solidFill>
            <a:srgbClr val="8C0A25"/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5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9077750" y="4894116"/>
            <a:ext cx="360040" cy="360040"/>
          </a:xfrm>
          <a:prstGeom prst="ellipse">
            <a:avLst/>
          </a:prstGeom>
          <a:solidFill>
            <a:srgbClr val="8C0A25"/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6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4944367"/>
            <a:ext cx="19240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 bwMode="auto">
          <a:xfrm>
            <a:off x="5097463" y="5765831"/>
            <a:ext cx="4535487" cy="543489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68000" tIns="35709" rIns="108000" bIns="35709" rtlCol="0" anchor="ctr"/>
          <a:lstStyle/>
          <a:p>
            <a:pPr algn="just" defTabSz="642938">
              <a:tabLst>
                <a:tab pos="3856038" algn="l"/>
              </a:tabLst>
            </a:pP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O ficheiro deve ser depois enviado para a Província</a:t>
            </a:r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1" name="Picture 7" descr="C:\Users\lgaspar\AppData\Local\Microsoft\Windows\Temporary Internet Files\Content.IE5\7SG38EJU\MC900433883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999" y="5833291"/>
            <a:ext cx="377185" cy="37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 bwMode="auto">
          <a:xfrm>
            <a:off x="200596" y="4348316"/>
            <a:ext cx="565856" cy="1384838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6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76661" y="1354377"/>
            <a:ext cx="4104331" cy="1354543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Defina a Data de Inicio e de fim para a Exportação.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76661" y="2780928"/>
            <a:ext cx="4104331" cy="1440160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A seguir seleccione as fichas a Exportar</a:t>
            </a:r>
          </a:p>
        </p:txBody>
      </p:sp>
      <p:sp>
        <p:nvSpPr>
          <p:cNvPr id="33" name="Down Arrow Callout 32"/>
          <p:cNvSpPr/>
          <p:nvPr/>
        </p:nvSpPr>
        <p:spPr bwMode="auto">
          <a:xfrm>
            <a:off x="200596" y="2780928"/>
            <a:ext cx="565856" cy="1713495"/>
          </a:xfrm>
          <a:prstGeom prst="downArrowCallout">
            <a:avLst>
              <a:gd name="adj1" fmla="val 50000"/>
              <a:gd name="adj2" fmla="val 18220"/>
              <a:gd name="adj3" fmla="val 26714"/>
              <a:gd name="adj4" fmla="val 85620"/>
            </a:avLst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5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Calibri" pitchFamily="34" charset="0"/>
            </a:endParaRPr>
          </a:p>
        </p:txBody>
      </p:sp>
      <p:sp>
        <p:nvSpPr>
          <p:cNvPr id="34" name="Down Arrow Callout 33"/>
          <p:cNvSpPr/>
          <p:nvPr/>
        </p:nvSpPr>
        <p:spPr bwMode="auto">
          <a:xfrm>
            <a:off x="200596" y="1354313"/>
            <a:ext cx="565856" cy="1570631"/>
          </a:xfrm>
          <a:prstGeom prst="downArrowCallout">
            <a:avLst>
              <a:gd name="adj1" fmla="val 50000"/>
              <a:gd name="adj2" fmla="val 18220"/>
              <a:gd name="adj3" fmla="val 26714"/>
              <a:gd name="adj4" fmla="val 85620"/>
            </a:avLst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4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776661" y="4348244"/>
            <a:ext cx="4104331" cy="1385012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Clique no botão “Exportar como XML”</a:t>
            </a:r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7488832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>
                <a:ea typeface="ＭＳ Ｐゴシック" charset="0"/>
                <a:sym typeface="Franklin Gothic Medium" charset="0"/>
              </a:rPr>
              <a:t>4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. Transmissão de dados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Exportação de Dados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981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defRPr/>
            </a:pPr>
            <a:r>
              <a:rPr lang="pt-PT" dirty="0" smtClean="0">
                <a:ea typeface="ＭＳ Ｐゴシック" charset="0"/>
                <a:sym typeface="Franklin Gothic Medium" charset="0"/>
              </a:rPr>
              <a:t>5. Processo de Validação e Controle de Qualidade de Dados</a:t>
            </a:r>
            <a:endParaRPr lang="pt-PT" dirty="0">
              <a:ea typeface="ＭＳ Ｐゴシック" charset="0"/>
              <a:sym typeface="Franklin Gothic Medium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/>
              <a:t>Descrição do Processo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/>
              <a:t>Notificação e Importação dos dados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/>
              <a:t>Análise de 1ª ordem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/>
              <a:t>Análise de 2ª </a:t>
            </a:r>
            <a:r>
              <a:rPr lang="pt-PT" dirty="0" smtClean="0"/>
              <a:t>ordem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/>
              <a:t>Disponibilização de dados após análise de 1ª e 2ª </a:t>
            </a:r>
            <a:r>
              <a:rPr lang="pt-PT" dirty="0" smtClean="0"/>
              <a:t>Ordem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 smtClean="0"/>
              <a:t>Análise </a:t>
            </a:r>
            <a:r>
              <a:rPr lang="pt-PT" dirty="0"/>
              <a:t>de 3ª Ordem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/>
              <a:t>Análise de 4ª Ordem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99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0025" y="980728"/>
            <a:ext cx="4608514" cy="5328592"/>
          </a:xfrm>
          <a:noFill/>
          <a:ln>
            <a:noFill/>
          </a:ln>
          <a:effectLst/>
          <a:ex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182563" indent="-182563" algn="just">
              <a:spcBef>
                <a:spcPct val="0"/>
              </a:spcBef>
              <a:spcAft>
                <a:spcPts val="1200"/>
              </a:spcAft>
            </a:pP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 processo de </a:t>
            </a:r>
            <a:r>
              <a:rPr lang="pt-PT" sz="1400" b="1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Validação e Controle de Qualidade de </a:t>
            </a:r>
            <a:r>
              <a:rPr lang="pt-PT" sz="1400" b="1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dados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consiste em:</a:t>
            </a:r>
            <a:endParaRPr lang="pt-PT" sz="1400" kern="1200" dirty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182563" indent="-182563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 Gestor de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Dados Nacional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recebe os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dados. Se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 Província é offline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procede com a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importação dos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dados. Se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 Província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é online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os dados são automaticamente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disponibilizados/ notificados pela Província; </a:t>
            </a:r>
            <a:endParaRPr lang="pt-PT" sz="1400" kern="1200" dirty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182563" indent="-182563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 Gestor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de Dados Nacional tem a responsabilidade “Aceder aos dados e/ou de Introduzir/alterar os dados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”.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Neste momento ele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deve efectuar um controlo a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qualidade dos dados, fazendo uso das análises de 1ª e 2ª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Ordem; </a:t>
            </a:r>
          </a:p>
        </p:txBody>
      </p:sp>
      <p:sp>
        <p:nvSpPr>
          <p:cNvPr id="16" name="Oval 15"/>
          <p:cNvSpPr/>
          <p:nvPr/>
        </p:nvSpPr>
        <p:spPr bwMode="auto">
          <a:xfrm flipV="1">
            <a:off x="9760389" y="6734225"/>
            <a:ext cx="45719" cy="4571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35709" tIns="35709" rIns="35709" bIns="35709" rtlCol="0" anchor="ctr"/>
          <a:lstStyle/>
          <a:p>
            <a:pPr marL="88900" algn="ctr" defTabSz="642938"/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" t="1355" r="9037" b="18501"/>
          <a:stretch/>
        </p:blipFill>
        <p:spPr bwMode="auto">
          <a:xfrm>
            <a:off x="5041006" y="777240"/>
            <a:ext cx="4808538" cy="6080760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6537176" y="1484635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446111" y="3457580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925636" y="2492896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200025" y="4293096"/>
            <a:ext cx="4536504" cy="874703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68000" tIns="35709" rIns="108000" bIns="35709" rtlCol="0" anchor="ctr"/>
          <a:lstStyle/>
          <a:p>
            <a:pPr algn="just" defTabSz="642938">
              <a:tabLst>
                <a:tab pos="3856038" algn="l"/>
              </a:tabLst>
            </a:pP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A “Introdução </a:t>
            </a: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de dados” </a:t>
            </a: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a este nível não </a:t>
            </a: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é um papel primário, </a:t>
            </a: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é feito quando na </a:t>
            </a: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Província não </a:t>
            </a: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houve internet </a:t>
            </a: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e </a:t>
            </a: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não houve acesso ao SIS-MA.</a:t>
            </a:r>
            <a:endParaRPr lang="pt-PT" sz="1400" dirty="0">
              <a:solidFill>
                <a:srgbClr val="000000"/>
              </a:solidFill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23813" y="5373216"/>
            <a:ext cx="4536504" cy="802695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68000" tIns="35709" rIns="108000" bIns="35709" rtlCol="0" anchor="ctr"/>
          <a:lstStyle/>
          <a:p>
            <a:pPr algn="just" defTabSz="642938">
              <a:tabLst>
                <a:tab pos="3856038" algn="l"/>
              </a:tabLst>
            </a:pP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A Alteração aos dados é feita quando </a:t>
            </a: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são </a:t>
            </a: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detectados erros pelos Intervenientes </a:t>
            </a: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superiores do processo aquando das suas análise.</a:t>
            </a:r>
            <a:endParaRPr lang="pt-PT" sz="1400" dirty="0">
              <a:solidFill>
                <a:srgbClr val="000000"/>
              </a:solidFill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7" name="Picture 7" descr="C:\Users\lgaspar\AppData\Local\Microsoft\Windows\Temporary Internet Files\Content.IE5\7SG38EJU\MC90043388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95" y="4560211"/>
            <a:ext cx="380957" cy="38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lgaspar\AppData\Local\Microsoft\Windows\Temporary Internet Files\Content.IE5\7SG38EJU\MC90043388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94" y="5568323"/>
            <a:ext cx="380957" cy="38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8064896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 smtClean="0">
                <a:ea typeface="ＭＳ Ｐゴシック" charset="0"/>
                <a:sym typeface="Franklin Gothic Medium" charset="0"/>
              </a:rPr>
              <a:t>5.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Processo de Validação e Controle de Qualidade de Dados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Descrição do Processo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63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0025" y="980728"/>
            <a:ext cx="4608514" cy="5328592"/>
          </a:xfrm>
          <a:noFill/>
          <a:ln>
            <a:noFill/>
          </a:ln>
          <a:effectLst/>
          <a:ex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 Gestor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de Dados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Nacional prossegue com análise aos dados, efectua a “Análise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de 3ª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Ordem, efectuando a consulta dos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dados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pelos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diferentes relatórios que o Sistema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oferece. </a:t>
            </a:r>
            <a:r>
              <a:rPr lang="pt-PT" sz="12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(D</a:t>
            </a:r>
            <a:r>
              <a:rPr lang="pt-PT" sz="12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ados por corrigir são retornados pelo Gestor </a:t>
            </a:r>
            <a:r>
              <a:rPr lang="pt-PT" sz="12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de Dados Nacional, </a:t>
            </a:r>
            <a:r>
              <a:rPr lang="pt-PT" sz="12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para </a:t>
            </a:r>
            <a:r>
              <a:rPr lang="pt-PT" sz="12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correcção </a:t>
            </a:r>
            <a:r>
              <a:rPr lang="pt-PT" sz="12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</a:rPr>
              <a:t>às Províncias e processo volta ao ponto 1);</a:t>
            </a:r>
            <a:endParaRPr lang="pt-PT" sz="1200" kern="1200" dirty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Dados analisados e correctos pelo Gestor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de Dados Nacional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são “Disponibilizados (notificados) para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validação” aos intervenientes de nível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superior, aos Chefes dos Programas Nacional e Responsável de Monitoria e Avaliação;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Os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Chefes dos Programas Nacional e Responsável de Monitoria e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Avaliação consultam os dados e fazem análise aos mesmos. Voltam a fazer a “análise de 3ª Ordem“;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Erros encontrados da análise de 3ª ordem, são “Alertados ao Gestor de Dados Nacional para correcção” e o processo retorna para a actividade 2 “Acesso, Introdução e Alteração de Dados” pelo Gestor de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Dados; </a:t>
            </a:r>
            <a:endParaRPr lang="pt-PT" sz="1400" kern="1200" dirty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Font typeface="+mj-lt"/>
              <a:buAutoNum type="arabicPeriod" startAt="3"/>
            </a:pPr>
            <a:endParaRPr lang="pt-PT" sz="1400" kern="1200" dirty="0" smtClean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Font typeface="+mj-lt"/>
              <a:buAutoNum type="arabicPeriod" startAt="3"/>
            </a:pPr>
            <a:endParaRPr lang="pt-PT" sz="1400" kern="1200" dirty="0" smtClean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Font typeface="+mj-lt"/>
              <a:buAutoNum type="arabicPeriod" startAt="3"/>
            </a:pPr>
            <a:endParaRPr lang="pt-PT" sz="1400" kern="1200" dirty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 flipV="1">
            <a:off x="9760389" y="6734225"/>
            <a:ext cx="45719" cy="4571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35709" tIns="35709" rIns="35709" bIns="35709" rtlCol="0" anchor="ctr"/>
          <a:lstStyle/>
          <a:p>
            <a:pPr marL="88900" algn="ctr" defTabSz="642938"/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" t="1355" r="9037" b="18501"/>
          <a:stretch/>
        </p:blipFill>
        <p:spPr bwMode="auto">
          <a:xfrm>
            <a:off x="5041006" y="777240"/>
            <a:ext cx="4808538" cy="6080760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val 11"/>
          <p:cNvSpPr/>
          <p:nvPr/>
        </p:nvSpPr>
        <p:spPr bwMode="auto">
          <a:xfrm>
            <a:off x="7545288" y="4149080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483375" y="5000476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889104" y="1196752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5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9345488" y="1196752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5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249144" y="2382788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6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193360" y="2430996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6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8064896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 smtClean="0">
                <a:ea typeface="ＭＳ Ｐゴシック" charset="0"/>
                <a:sym typeface="Franklin Gothic Medium" charset="0"/>
              </a:rPr>
              <a:t>5.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Processo de Validação e Controle de Qualidade de Dados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Descrição do Processo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72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0025" y="980728"/>
            <a:ext cx="4608514" cy="5328592"/>
          </a:xfrm>
          <a:noFill/>
          <a:ln>
            <a:noFill/>
          </a:ln>
          <a:effectLst/>
          <a:ex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 startAt="7"/>
            </a:pP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Dados correctos pelos Chefes de Programas Nacional, são “Validados” e notificados ao Gestor de Dados Nacional para sua Disponibilização;</a:t>
            </a: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 startAt="7"/>
            </a:pP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Responsáveis de Monitoria e Avaliação efectuam ainda uma análise de 4ª ordem, que é uma análise estatística aos dados. </a:t>
            </a:r>
            <a:r>
              <a:rPr lang="pt-PT" sz="12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(Dados errados vindos da análise são  alertados ao gestor de dados para correcção, ponto 6, actividade volta para o Gestor de Dados Nacional, para devidas correcções, ao ponto 2);</a:t>
            </a: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 startAt="7"/>
            </a:pP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Dados correctos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pelo Responsável de Monitoria e Avaliação, </a:t>
            </a:r>
            <a:r>
              <a:rPr lang="pt-PT" sz="1400" kern="1200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são “Validados” e notificados ao Gestor de Dados Nacional para sua </a:t>
            </a: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Disponibilização;</a:t>
            </a: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 startAt="7"/>
            </a:pPr>
            <a:r>
              <a:rPr lang="pt-PT" sz="1400" kern="1200" dirty="0" smtClean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Processo termina com o Gestor de Dados Nacional a Disponibilizar os Dados.</a:t>
            </a: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 startAt="7"/>
            </a:pPr>
            <a:endParaRPr lang="pt-PT" sz="1400" kern="1200" dirty="0" smtClean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 startAt="7"/>
            </a:pPr>
            <a:endParaRPr lang="pt-PT" sz="1400" kern="1200" dirty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 startAt="7"/>
            </a:pPr>
            <a:endParaRPr lang="pt-PT" sz="1400" kern="1200" dirty="0">
              <a:solidFill>
                <a:srgbClr val="000000"/>
              </a:solidFill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 flipV="1">
            <a:off x="9760389" y="6734225"/>
            <a:ext cx="45719" cy="4571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35709" tIns="35709" rIns="35709" bIns="35709" rtlCol="0" anchor="ctr"/>
          <a:lstStyle/>
          <a:p>
            <a:pPr marL="88900" algn="ctr" defTabSz="642938"/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" t="1355" r="9037" b="18501"/>
          <a:stretch/>
        </p:blipFill>
        <p:spPr bwMode="auto">
          <a:xfrm>
            <a:off x="5041006" y="777240"/>
            <a:ext cx="4808538" cy="6080760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Oval 10"/>
          <p:cNvSpPr/>
          <p:nvPr/>
        </p:nvSpPr>
        <p:spPr bwMode="auto">
          <a:xfrm>
            <a:off x="4953000" y="2420888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7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9669524" y="2395488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en-US" sz="1400" b="1" dirty="0">
                <a:solidFill>
                  <a:schemeClr val="bg1"/>
                </a:solidFill>
                <a:latin typeface="Arial Narrow" pitchFamily="34" charset="0"/>
              </a:rPr>
              <a:t>8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9603228" y="4077072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9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401272" y="5745956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10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8064896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 smtClean="0">
                <a:ea typeface="ＭＳ Ｐゴシック" charset="0"/>
                <a:sym typeface="Franklin Gothic Medium" charset="0"/>
              </a:rPr>
              <a:t>5.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Processo de Validação e Controle de Qualidade de Dados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Descrição do Processo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8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463" y="981075"/>
            <a:ext cx="47371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Importação e notificação dos dados provenientes dos distritos</a:t>
            </a:r>
          </a:p>
          <a:p>
            <a:pPr algn="just">
              <a:spcAft>
                <a:spcPts val="1800"/>
              </a:spcAft>
            </a:pPr>
            <a:r>
              <a:rPr lang="pt-PT" sz="13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 Gestor </a:t>
            </a:r>
            <a:r>
              <a:rPr lang="pt-PT" sz="13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de Dados </a:t>
            </a:r>
            <a:r>
              <a:rPr lang="pt-PT" sz="13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Nacional é </a:t>
            </a:r>
            <a:r>
              <a:rPr lang="pt-PT" sz="13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notificado </a:t>
            </a:r>
            <a:r>
              <a:rPr lang="pt-PT" sz="13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ou </a:t>
            </a:r>
            <a:r>
              <a:rPr lang="pt-PT" sz="13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“Importa os dados” </a:t>
            </a:r>
            <a:r>
              <a:rPr lang="pt-PT" sz="13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nas instâncias </a:t>
            </a:r>
            <a:r>
              <a:rPr lang="pt-PT" sz="13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offline (a notificação pode ser feita e </a:t>
            </a:r>
            <a:r>
              <a:rPr lang="pt-PT" sz="13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consultada </a:t>
            </a:r>
            <a:r>
              <a:rPr lang="pt-PT" sz="13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pelo serviço de mensagens do </a:t>
            </a:r>
            <a:r>
              <a:rPr lang="pt-PT" sz="1300" dirty="0" smtClean="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SIS-MA</a:t>
            </a:r>
            <a:r>
              <a:rPr lang="pt-PT" sz="13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):</a:t>
            </a:r>
          </a:p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pt-PT" sz="13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Importação dos dados</a:t>
            </a:r>
          </a:p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endParaRPr lang="pt-PT" sz="1300" dirty="0" smtClean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endParaRPr lang="pt-PT" sz="13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endParaRPr lang="pt-PT" sz="1300" dirty="0" smtClean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pt-PT" sz="13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Notificação por consulta de mensagens. </a:t>
            </a:r>
            <a:endParaRPr lang="pt-PT" sz="13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953000" y="980728"/>
            <a:ext cx="0" cy="5327997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2" name="Picture 2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5" t="20084" r="9773" b="70134"/>
          <a:stretch/>
        </p:blipFill>
        <p:spPr bwMode="auto">
          <a:xfrm>
            <a:off x="344488" y="2901602"/>
            <a:ext cx="2088232" cy="38338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56" y="3047738"/>
            <a:ext cx="2592288" cy="11337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4537881"/>
            <a:ext cx="2588864" cy="186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5184452" y="981075"/>
            <a:ext cx="47371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Análise de 1ª Ordem</a:t>
            </a:r>
          </a:p>
          <a:p>
            <a:pPr algn="just">
              <a:spcAft>
                <a:spcPts val="1800"/>
              </a:spcAft>
            </a:pP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 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análise de 1ª ordem é efectuada em 2 momentos:</a:t>
            </a:r>
          </a:p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Aquando do lançamento de dados no 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SIS-MA</a:t>
            </a:r>
          </a:p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endParaRPr lang="pt-PT" sz="1400" dirty="0" smtClean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endParaRPr lang="pt-PT" sz="14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endParaRPr lang="pt-PT" sz="1400" dirty="0" smtClean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Tendo 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em conta as regras de validação. </a:t>
            </a: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51" y="3937820"/>
            <a:ext cx="4370398" cy="2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469" y="2164766"/>
            <a:ext cx="4298390" cy="14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8064896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 smtClean="0">
                <a:ea typeface="ＭＳ Ｐゴシック" charset="0"/>
                <a:sym typeface="Franklin Gothic Medium" charset="0"/>
              </a:rPr>
              <a:t>5.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Processo de Validação e Controle de Qualidade de Dados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 smtClean="0">
                <a:ea typeface="ＭＳ Ｐゴシック" charset="0"/>
                <a:sym typeface="Franklin Gothic Medium" charset="0"/>
              </a:rPr>
              <a:t>          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Importação de dados, Notificação e Análise de 1ª Ordem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835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32371" y="983713"/>
            <a:ext cx="4679950" cy="2877711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Análise de 2ª Ordem</a:t>
            </a:r>
          </a:p>
          <a:p>
            <a:pPr algn="just">
              <a:spcAft>
                <a:spcPts val="1800"/>
              </a:spcAft>
            </a:pPr>
            <a:r>
              <a:rPr lang="pt-PT" sz="13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 análise de 2ª ordem </a:t>
            </a:r>
            <a:r>
              <a:rPr lang="pt-PT" sz="13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pode ser feita:</a:t>
            </a:r>
            <a:endParaRPr lang="pt-PT" sz="13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PT" sz="13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Analisando histórico dos elementos de </a:t>
            </a:r>
            <a:r>
              <a:rPr lang="pt-PT" sz="13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Dados</a:t>
            </a:r>
            <a:endParaRPr lang="pt-PT" sz="13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PT" sz="13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Comparando a média de valores já introduzidos para os elementos de dados em </a:t>
            </a:r>
            <a:r>
              <a:rPr lang="pt-PT" sz="13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causa</a:t>
            </a:r>
            <a:endParaRPr lang="pt-PT" sz="13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PT" sz="13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Verificando os Limites máximos e mínimos para a combinação específica dos elementos de dados e Unidade </a:t>
            </a:r>
            <a:r>
              <a:rPr lang="pt-PT" sz="13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Organizacional</a:t>
            </a:r>
            <a:endParaRPr lang="pt-PT" sz="13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PT" sz="13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Efectuando Comentários para </a:t>
            </a:r>
            <a:r>
              <a:rPr lang="pt-PT" sz="13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Acompanhamento.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PT" sz="13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Fazendo a análise das Regras de Validação (</a:t>
            </a:r>
            <a:r>
              <a:rPr lang="pt-PT" sz="130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slides 28-30)</a:t>
            </a:r>
            <a:endParaRPr lang="pt-PT" sz="13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23" y="4005263"/>
            <a:ext cx="2205312" cy="2289033"/>
          </a:xfrm>
          <a:prstGeom prst="rect">
            <a:avLst/>
          </a:prstGeom>
          <a:noFill/>
          <a:ln>
            <a:solidFill>
              <a:sysClr val="window" lastClr="FFFFFF">
                <a:lumMod val="75000"/>
              </a:sysClr>
            </a:solidFill>
          </a:ln>
          <a:extLst/>
        </p:spPr>
      </p:pic>
      <p:sp>
        <p:nvSpPr>
          <p:cNvPr id="18" name="Rectangle 17"/>
          <p:cNvSpPr/>
          <p:nvPr/>
        </p:nvSpPr>
        <p:spPr bwMode="auto">
          <a:xfrm>
            <a:off x="373372" y="5138826"/>
            <a:ext cx="936367" cy="1155470"/>
          </a:xfrm>
          <a:prstGeom prst="rect">
            <a:avLst/>
          </a:prstGeom>
          <a:solidFill>
            <a:srgbClr val="8C0A25"/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5709" tIns="35709" rIns="35709" bIns="35709" rtlCol="0" anchor="ctr">
            <a:noAutofit/>
          </a:bodyPr>
          <a:lstStyle/>
          <a:p>
            <a:pPr marL="88900" defTabSz="642938"/>
            <a:r>
              <a:rPr lang="pt-PT" sz="1200" dirty="0" smtClean="0">
                <a:solidFill>
                  <a:schemeClr val="bg1"/>
                </a:solidFill>
              </a:rPr>
              <a:t>Análise do histórico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76124" y="4341455"/>
            <a:ext cx="936367" cy="504000"/>
          </a:xfrm>
          <a:prstGeom prst="rect">
            <a:avLst/>
          </a:prstGeom>
          <a:solidFill>
            <a:srgbClr val="FBC100"/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5709" tIns="35709" rIns="35709" bIns="35709" rtlCol="0" anchor="ctr">
            <a:noAutofit/>
          </a:bodyPr>
          <a:lstStyle/>
          <a:p>
            <a:pPr marL="88900" defTabSz="642938"/>
            <a:r>
              <a:rPr lang="pt-PT" sz="1200" dirty="0" smtClean="0">
                <a:solidFill>
                  <a:schemeClr val="bg1"/>
                </a:solidFill>
              </a:rPr>
              <a:t>Média de Valores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975954" y="4181480"/>
            <a:ext cx="936367" cy="504000"/>
          </a:xfrm>
          <a:prstGeom prst="rect">
            <a:avLst/>
          </a:prstGeom>
          <a:solidFill>
            <a:schemeClr val="tx1"/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5709" tIns="35709" rIns="35709" bIns="35709" rtlCol="0" anchor="ctr">
            <a:noAutofit/>
          </a:bodyPr>
          <a:lstStyle/>
          <a:p>
            <a:pPr marL="88900" defTabSz="642938"/>
            <a:r>
              <a:rPr lang="pt-PT" sz="1200" dirty="0" smtClean="0">
                <a:solidFill>
                  <a:schemeClr val="bg1"/>
                </a:solidFill>
              </a:rPr>
              <a:t>Limites </a:t>
            </a:r>
            <a:r>
              <a:rPr lang="pt-PT" sz="1200" dirty="0" err="1" smtClean="0">
                <a:solidFill>
                  <a:schemeClr val="bg1"/>
                </a:solidFill>
              </a:rPr>
              <a:t>Máx</a:t>
            </a:r>
            <a:r>
              <a:rPr lang="pt-PT" sz="1200" dirty="0" smtClean="0">
                <a:solidFill>
                  <a:schemeClr val="bg1"/>
                </a:solidFill>
              </a:rPr>
              <a:t> e Min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680643" y="4329080"/>
            <a:ext cx="857471" cy="208800"/>
          </a:xfrm>
          <a:prstGeom prst="rect">
            <a:avLst/>
          </a:prstGeom>
          <a:solidFill>
            <a:schemeClr val="tx1">
              <a:alpha val="30000"/>
            </a:schemeClr>
          </a:solidFill>
          <a:ln w="3175"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35709" tIns="35709" rIns="35709" bIns="35709" rtlCol="0" anchor="ctr"/>
          <a:lstStyle/>
          <a:p>
            <a:pPr marL="88900" algn="ctr" defTabSz="642938"/>
            <a:endParaRPr lang="pt-PT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680643" y="4543055"/>
            <a:ext cx="856800" cy="100800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solidFill>
              <a:srgbClr val="FBC1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35709" tIns="35709" rIns="35709" bIns="35709" rtlCol="0" anchor="ctr"/>
          <a:lstStyle/>
          <a:p>
            <a:pPr marL="88900" algn="ctr" defTabSz="642938"/>
            <a:endParaRPr lang="pt-PT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7" name="Straight Connector 6"/>
          <p:cNvCxnSpPr>
            <a:stCxn id="20" idx="1"/>
            <a:endCxn id="5" idx="3"/>
          </p:cNvCxnSpPr>
          <p:nvPr/>
        </p:nvCxnSpPr>
        <p:spPr bwMode="auto">
          <a:xfrm flipH="1">
            <a:off x="3538114" y="4433480"/>
            <a:ext cx="43784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21" idx="1"/>
            <a:endCxn id="19" idx="3"/>
          </p:cNvCxnSpPr>
          <p:nvPr/>
        </p:nvCxnSpPr>
        <p:spPr bwMode="auto">
          <a:xfrm flipH="1">
            <a:off x="1312491" y="4593455"/>
            <a:ext cx="1368152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" name="Rectangle 37"/>
          <p:cNvSpPr/>
          <p:nvPr/>
        </p:nvSpPr>
        <p:spPr bwMode="auto">
          <a:xfrm>
            <a:off x="1600523" y="5138826"/>
            <a:ext cx="2205312" cy="1155470"/>
          </a:xfrm>
          <a:prstGeom prst="rect">
            <a:avLst/>
          </a:prstGeom>
          <a:solidFill>
            <a:srgbClr val="8C0A25">
              <a:alpha val="30000"/>
            </a:srgbClr>
          </a:solidFill>
          <a:ln w="3175">
            <a:solidFill>
              <a:srgbClr val="8C0A25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35709" tIns="35709" rIns="35709" bIns="35709" rtlCol="0" anchor="ctr"/>
          <a:lstStyle/>
          <a:p>
            <a:pPr marL="88900" algn="ctr" defTabSz="642938"/>
            <a:endParaRPr lang="pt-PT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39" name="Straight Connector 38"/>
          <p:cNvCxnSpPr>
            <a:stCxn id="38" idx="1"/>
            <a:endCxn id="18" idx="3"/>
          </p:cNvCxnSpPr>
          <p:nvPr/>
        </p:nvCxnSpPr>
        <p:spPr bwMode="auto">
          <a:xfrm flipH="1">
            <a:off x="1309739" y="5716561"/>
            <a:ext cx="290784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2" name="Picture 1" descr="image00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62"/>
          <a:stretch/>
        </p:blipFill>
        <p:spPr bwMode="auto">
          <a:xfrm>
            <a:off x="5154929" y="4293096"/>
            <a:ext cx="4464942" cy="202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1"/>
          <p:cNvSpPr txBox="1">
            <a:spLocks/>
          </p:cNvSpPr>
          <p:nvPr/>
        </p:nvSpPr>
        <p:spPr bwMode="auto">
          <a:xfrm>
            <a:off x="5083492" y="6308725"/>
            <a:ext cx="576262" cy="2460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C0B26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>
              <a:defRPr/>
            </a:pPr>
            <a:fld id="{FD88265A-FC12-4EB0-9775-23EE5EA81DF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083938" y="970261"/>
            <a:ext cx="4679950" cy="3016210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Disponibilização de dados após análise de 1ª e 2ª Ordem</a:t>
            </a:r>
          </a:p>
          <a:p>
            <a:pPr algn="just">
              <a:spcAft>
                <a:spcPts val="1800"/>
              </a:spcAft>
            </a:pP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Feitas 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as análises de 1ª e 2ª Ordem o Gestor de Dados Nacional Disponibiliza os Dados para 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Validação 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dos superiores: Chefes dos Programas Nacional e Responsável de Monitoria e Avaliação:</a:t>
            </a:r>
          </a:p>
          <a:p>
            <a:pPr marL="342900" indent="-342900" algn="just">
              <a:spcAft>
                <a:spcPts val="1800"/>
              </a:spcAft>
              <a:buAutoNum type="arabicPeriod"/>
            </a:pP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Efectuando 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 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Complete 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à 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Ficha</a:t>
            </a:r>
          </a:p>
          <a:p>
            <a:pPr marL="342900" indent="-342900" algn="just">
              <a:spcAft>
                <a:spcPts val="1800"/>
              </a:spcAft>
              <a:buAutoNum type="arabicPeriod"/>
            </a:pPr>
            <a:endParaRPr lang="pt-PT" sz="14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Aft>
                <a:spcPts val="1800"/>
              </a:spcAft>
              <a:buAutoNum type="arabicPeriod"/>
            </a:pPr>
            <a:endParaRPr lang="pt-PT" sz="300" dirty="0" smtClean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Aft>
                <a:spcPts val="1800"/>
              </a:spcAft>
              <a:buAutoNum type="arabicPeriod"/>
            </a:pP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Informando 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– Usando o Sistema de 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Mensagens</a:t>
            </a:r>
            <a:endParaRPr lang="pt-PT" sz="14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6" name="Picture 2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" r="1953"/>
          <a:stretch/>
        </p:blipFill>
        <p:spPr bwMode="auto">
          <a:xfrm>
            <a:off x="5368472" y="3030914"/>
            <a:ext cx="3456383" cy="3980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7" name="Oval 26"/>
          <p:cNvSpPr/>
          <p:nvPr/>
        </p:nvSpPr>
        <p:spPr bwMode="auto">
          <a:xfrm>
            <a:off x="8722723" y="2846535"/>
            <a:ext cx="360040" cy="360040"/>
          </a:xfrm>
          <a:prstGeom prst="ellipse">
            <a:avLst/>
          </a:prstGeom>
          <a:solidFill>
            <a:srgbClr val="8C0A25"/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9403848" y="4149080"/>
            <a:ext cx="360040" cy="360040"/>
          </a:xfrm>
          <a:prstGeom prst="ellipse">
            <a:avLst/>
          </a:prstGeom>
          <a:solidFill>
            <a:srgbClr val="8C0A25"/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4953000" y="980728"/>
            <a:ext cx="0" cy="5327997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8064896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 smtClean="0">
                <a:ea typeface="ＭＳ Ｐゴシック" charset="0"/>
                <a:sym typeface="Franklin Gothic Medium" charset="0"/>
              </a:rPr>
              <a:t>5.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Processo de Validação e Controle de Qualidade de Dados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Análise de 2ª, 3ª e 4ª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Ordem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55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defRPr/>
            </a:pPr>
            <a:r>
              <a:rPr lang="pt-PT" dirty="0" smtClean="0">
                <a:ea typeface="ＭＳ Ｐゴシック" charset="0"/>
                <a:sym typeface="Franklin Gothic Medium" charset="0"/>
              </a:rPr>
              <a:t>1. Iniciando com o SIS-MA</a:t>
            </a:r>
            <a:endParaRPr lang="pt-PT" dirty="0">
              <a:ea typeface="ＭＳ Ｐゴシック" charset="0"/>
              <a:sym typeface="Franklin Gothic Medium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dirty="0"/>
              <a:t>SIS-MA: O que é e seus Modos</a:t>
            </a: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dirty="0"/>
              <a:t>Instalação do SIS-MA</a:t>
            </a: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dirty="0"/>
              <a:t>Utilizadores de Nível </a:t>
            </a:r>
            <a:r>
              <a:rPr lang="pt-PT" dirty="0" smtClean="0"/>
              <a:t>Provincial</a:t>
            </a:r>
            <a:endParaRPr lang="pt-PT" dirty="0"/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dirty="0"/>
              <a:t>Gestão de Utilizadores e </a:t>
            </a:r>
            <a:r>
              <a:rPr lang="pt-PT" dirty="0" smtClean="0"/>
              <a:t>Perfis</a:t>
            </a: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dirty="0" smtClean="0"/>
              <a:t>Redefinir Senhas</a:t>
            </a:r>
            <a:endParaRPr lang="pt-P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74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00472" y="983713"/>
            <a:ext cx="4679950" cy="1569660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Análise de 3ª Ordem</a:t>
            </a:r>
          </a:p>
          <a:p>
            <a:pPr algn="just">
              <a:spcAft>
                <a:spcPts val="1800"/>
              </a:spcAft>
            </a:pPr>
            <a:r>
              <a:rPr lang="pt-PT" sz="13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Os </a:t>
            </a:r>
            <a:r>
              <a:rPr lang="pt-PT" sz="13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Chefes dos Programas Nacional e Responsável de Monitoria e </a:t>
            </a:r>
            <a:r>
              <a:rPr lang="pt-PT" sz="13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Avaliação fazem uma </a:t>
            </a:r>
            <a:r>
              <a:rPr lang="pt-PT" sz="13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validação de 3ª </a:t>
            </a:r>
            <a:r>
              <a:rPr lang="pt-PT" sz="13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Ordem.</a:t>
            </a:r>
            <a:endParaRPr lang="pt-PT" sz="13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algn="just">
              <a:spcAft>
                <a:spcPts val="1800"/>
              </a:spcAft>
            </a:pPr>
            <a:r>
              <a:rPr lang="pt-PT" sz="13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Esta análise é feita através da consulta às seguintes funcionalidades do SIS-MA: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72480" y="3717032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3</a:t>
            </a:r>
            <a:endParaRPr lang="pt-PT" sz="1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72480" y="3284984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2</a:t>
            </a:r>
            <a:endParaRPr lang="pt-PT" sz="1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72480" y="2861720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1</a:t>
            </a:r>
            <a:endParaRPr lang="pt-PT" sz="1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10588" y="2861720"/>
            <a:ext cx="408274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relatórios padrão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16944" y="3285700"/>
            <a:ext cx="408274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tabelas de </a:t>
            </a:r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relatórios</a:t>
            </a:r>
            <a:endParaRPr lang="pt-PT" sz="13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16944" y="3717748"/>
            <a:ext cx="408274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relatórios de conjuntos de dados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2480" y="4149080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4</a:t>
            </a:r>
            <a:endParaRPr lang="pt-PT" sz="1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709414" y="4149796"/>
            <a:ext cx="408274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relatório de taxa de reportagem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278351" y="5436440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7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78351" y="5004392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6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78351" y="4581128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5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716459" y="4581128"/>
            <a:ext cx="408274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visualizador de dados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722815" y="5005108"/>
            <a:ext cx="408274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tabelas dinâmicas web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722815" y="5437156"/>
            <a:ext cx="408274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módulo SIG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278351" y="5868488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15285" y="5869204"/>
            <a:ext cx="408274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análise de acompanhamento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566" y="2024844"/>
            <a:ext cx="1676400" cy="7429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192" b="29206"/>
          <a:stretch/>
        </p:blipFill>
        <p:spPr bwMode="auto">
          <a:xfrm>
            <a:off x="6929041" y="3303711"/>
            <a:ext cx="2847925" cy="120540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6"/>
          <a:stretch/>
        </p:blipFill>
        <p:spPr bwMode="auto">
          <a:xfrm>
            <a:off x="7040662" y="5037145"/>
            <a:ext cx="2751194" cy="50884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63" y="5550635"/>
            <a:ext cx="2751194" cy="74140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9" name="Rectangle 48"/>
          <p:cNvSpPr/>
          <p:nvPr/>
        </p:nvSpPr>
        <p:spPr bwMode="auto">
          <a:xfrm>
            <a:off x="5151870" y="1388303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1</a:t>
            </a:r>
            <a:endParaRPr lang="pt-PT" sz="1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589978" y="1388303"/>
            <a:ext cx="418698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Utilizando relatório </a:t>
            </a:r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padrão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5331510" y="3303711"/>
            <a:ext cx="1530000" cy="1205409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8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Na </a:t>
            </a:r>
            <a:r>
              <a:rPr lang="pt-PT" sz="1200" dirty="0" smtClean="0">
                <a:solidFill>
                  <a:schemeClr val="tx1"/>
                </a:solidFill>
              </a:rPr>
              <a:t>janela </a:t>
            </a:r>
            <a:r>
              <a:rPr lang="pt-PT" sz="1200" dirty="0">
                <a:solidFill>
                  <a:schemeClr val="tx1"/>
                </a:solidFill>
              </a:rPr>
              <a:t>Relatórios seleccione </a:t>
            </a:r>
            <a:r>
              <a:rPr lang="pt-PT" sz="1200" dirty="0" smtClean="0">
                <a:solidFill>
                  <a:schemeClr val="tx1"/>
                </a:solidFill>
              </a:rPr>
              <a:t>“Relatórios </a:t>
            </a:r>
            <a:r>
              <a:rPr lang="pt-PT" sz="1200" dirty="0">
                <a:solidFill>
                  <a:schemeClr val="tx1"/>
                </a:solidFill>
              </a:rPr>
              <a:t>Padrão” </a:t>
            </a:r>
          </a:p>
        </p:txBody>
      </p:sp>
      <p:sp>
        <p:nvSpPr>
          <p:cNvPr id="52" name="Oval 51"/>
          <p:cNvSpPr/>
          <p:nvPr/>
        </p:nvSpPr>
        <p:spPr bwMode="auto">
          <a:xfrm>
            <a:off x="5151491" y="3123691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5151491" y="1844824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284225" y="5031902"/>
            <a:ext cx="1644815" cy="1277418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8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Escolha o relatório </a:t>
            </a:r>
            <a:r>
              <a:rPr lang="pt-PT" sz="1200" dirty="0" smtClean="0">
                <a:solidFill>
                  <a:schemeClr val="tx1"/>
                </a:solidFill>
              </a:rPr>
              <a:t>filtrando </a:t>
            </a:r>
            <a:r>
              <a:rPr lang="pt-PT" sz="1200" dirty="0">
                <a:solidFill>
                  <a:schemeClr val="tx1"/>
                </a:solidFill>
              </a:rPr>
              <a:t>pelo nome” ou procurando na </a:t>
            </a:r>
            <a:r>
              <a:rPr lang="pt-PT" sz="1200" dirty="0" smtClean="0">
                <a:solidFill>
                  <a:schemeClr val="tx1"/>
                </a:solidFill>
              </a:rPr>
              <a:t>lista.</a:t>
            </a:r>
            <a:endParaRPr lang="pt-PT" sz="1200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5140565" y="4851881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 bwMode="auto">
          <a:xfrm>
            <a:off x="4953000" y="980728"/>
            <a:ext cx="0" cy="5327997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>
            <a:off x="5331510" y="2024845"/>
            <a:ext cx="2645256" cy="742950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8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Aceda ao Menu “Serviços”, clicando de seguida no Submenu “Relatórios”</a:t>
            </a:r>
          </a:p>
        </p:txBody>
      </p:sp>
      <p:sp>
        <p:nvSpPr>
          <p:cNvPr id="48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8064896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 smtClean="0">
                <a:ea typeface="ＭＳ Ｐゴシック" charset="0"/>
                <a:sym typeface="Franklin Gothic Medium" charset="0"/>
              </a:rPr>
              <a:t>5.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Processo de Validação e Controle de Qualidade de Dados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Análise de 2ª, 3ª e 4ª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Ordem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(</a:t>
            </a:r>
            <a:r>
              <a:rPr lang="pt-PT" sz="2000" dirty="0" err="1">
                <a:ea typeface="ＭＳ Ｐゴシック" charset="0"/>
                <a:sym typeface="Franklin Gothic Medium" charset="0"/>
              </a:rPr>
              <a:t>cont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.)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51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t="18333"/>
          <a:stretch/>
        </p:blipFill>
        <p:spPr bwMode="auto">
          <a:xfrm>
            <a:off x="3710222" y="1597080"/>
            <a:ext cx="996490" cy="679792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Rectangle 32"/>
          <p:cNvSpPr/>
          <p:nvPr/>
        </p:nvSpPr>
        <p:spPr bwMode="auto">
          <a:xfrm>
            <a:off x="357989" y="1597081"/>
            <a:ext cx="3268604" cy="679791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8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Clique no botão “Criar” para seleccionar o Relatório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214328" y="1417060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0" r="1575" b="8609"/>
          <a:stretch/>
        </p:blipFill>
        <p:spPr bwMode="auto">
          <a:xfrm>
            <a:off x="214327" y="5553842"/>
            <a:ext cx="4563823" cy="6834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14327" y="5121794"/>
            <a:ext cx="4563823" cy="416568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35709" rIns="35709" bIns="3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588" defTabSz="642938"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A informação do Relatório é apresentada em forma de tabela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57989" y="2731932"/>
            <a:ext cx="2476516" cy="2143860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8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Na janela “Parâmetros da tabela de relatório”, </a:t>
            </a:r>
            <a:r>
              <a:rPr lang="pt-PT" sz="1200" dirty="0" smtClean="0">
                <a:solidFill>
                  <a:schemeClr val="tx1"/>
                </a:solidFill>
              </a:rPr>
              <a:t>seleccione:</a:t>
            </a:r>
            <a:endParaRPr lang="pt-PT" sz="1200" dirty="0">
              <a:solidFill>
                <a:schemeClr val="tx1"/>
              </a:solidFill>
            </a:endParaRPr>
          </a:p>
          <a:p>
            <a:pPr marL="173038" indent="-171450" defTabSz="642938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tx1"/>
                </a:solidFill>
              </a:rPr>
              <a:t>o </a:t>
            </a:r>
            <a:r>
              <a:rPr lang="pt-PT" sz="1200" dirty="0">
                <a:solidFill>
                  <a:schemeClr val="tx1"/>
                </a:solidFill>
              </a:rPr>
              <a:t>período “Período de Reporte”</a:t>
            </a:r>
          </a:p>
          <a:p>
            <a:pPr marL="173038" indent="-171450" defTabSz="642938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tx1"/>
                </a:solidFill>
              </a:rPr>
              <a:t>a </a:t>
            </a:r>
            <a:r>
              <a:rPr lang="pt-PT" sz="1200" dirty="0">
                <a:solidFill>
                  <a:schemeClr val="tx1"/>
                </a:solidFill>
              </a:rPr>
              <a:t>Unidade Organizacional</a:t>
            </a:r>
          </a:p>
          <a:p>
            <a:pPr marL="173038" indent="-171450" defTabSz="642938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tx1"/>
                </a:solidFill>
              </a:rPr>
              <a:t>“</a:t>
            </a:r>
            <a:r>
              <a:rPr lang="pt-PT" sz="1200" dirty="0">
                <a:solidFill>
                  <a:schemeClr val="tx1"/>
                </a:solidFill>
              </a:rPr>
              <a:t>Obter Relatório” 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214328" y="2551911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5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074" name="Picture 2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244" y="2731932"/>
            <a:ext cx="1782467" cy="214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00472" y="983713"/>
            <a:ext cx="4679950" cy="307777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Análise de 3ª Ordem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151870" y="1388303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5589978" y="1388303"/>
            <a:ext cx="418698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Utilizando tabelas </a:t>
            </a:r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de relatórios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31509" y="3104965"/>
            <a:ext cx="2105481" cy="723900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8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Na Janela Relatórios seleccione a Funcionalidade de “Tabelas de Relatórios”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5151491" y="2924944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331510" y="2024845"/>
            <a:ext cx="2645256" cy="742950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8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Aceda ao Menu “Serviços”, clicando de seguida no Submenu “Relatórios”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5151491" y="1844824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284225" y="4257093"/>
            <a:ext cx="4492741" cy="476378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8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Clique no botão “Criar” para seleccionar o Relatório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5140565" y="4077072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566" y="2026550"/>
            <a:ext cx="1676400" cy="7429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7" name="Picture 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23"/>
          <a:stretch/>
        </p:blipFill>
        <p:spPr bwMode="auto">
          <a:xfrm>
            <a:off x="7544718" y="3151585"/>
            <a:ext cx="2232248" cy="65473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8" name="Picture 614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470" y="4797153"/>
            <a:ext cx="2567297" cy="1462942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t="18333"/>
          <a:stretch/>
        </p:blipFill>
        <p:spPr bwMode="auto">
          <a:xfrm>
            <a:off x="8284723" y="5229199"/>
            <a:ext cx="1511163" cy="1030895"/>
          </a:xfrm>
          <a:prstGeom prst="rect">
            <a:avLst/>
          </a:prstGeom>
          <a:noFill/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Bent Arrow 49"/>
          <p:cNvSpPr/>
          <p:nvPr/>
        </p:nvSpPr>
        <p:spPr bwMode="auto">
          <a:xfrm rot="5400000">
            <a:off x="8298313" y="4547614"/>
            <a:ext cx="233605" cy="1020715"/>
          </a:xfrm>
          <a:prstGeom prst="bentArrow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35709" rIns="35709" bIns="3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588" defTabSz="642938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4953000" y="980728"/>
            <a:ext cx="0" cy="5327997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8064896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 smtClean="0">
                <a:ea typeface="ＭＳ Ｐゴシック" charset="0"/>
                <a:sym typeface="Franklin Gothic Medium" charset="0"/>
              </a:rPr>
              <a:t>5.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Processo de Validação e Controle de Qualidade de Dados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Análise de 2ª, 3ª e 4ª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Ordem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(</a:t>
            </a:r>
            <a:r>
              <a:rPr lang="pt-PT" sz="2000" dirty="0" err="1">
                <a:ea typeface="ＭＳ Ｐゴシック" charset="0"/>
                <a:sym typeface="Franklin Gothic Medium" charset="0"/>
              </a:rPr>
              <a:t>cont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.)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170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357988" y="1602066"/>
            <a:ext cx="1562294" cy="3061703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8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Na janela Parâmetros da Tabela de Relatório, seleccione a periodicidade, a Unidade Organizacional e Pressione no Botão de “Obter Relatório” 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214327" y="1422045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37" y="1597148"/>
            <a:ext cx="2800613" cy="3066621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200472" y="983713"/>
            <a:ext cx="4679950" cy="307777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Análise de 3ª Ordem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152440" y="1388303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3</a:t>
            </a:r>
            <a:endParaRPr lang="pt-PT" sz="1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90548" y="1388303"/>
            <a:ext cx="418698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Utilizando relatórios </a:t>
            </a:r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de conjuntos de dados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332079" y="3104965"/>
            <a:ext cx="2645257" cy="723900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Na Janela Relatórios seleccione a Funcionalidade de “Relatórios de Conjunto de Dados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5152061" y="2924944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332080" y="2024845"/>
            <a:ext cx="2645256" cy="742950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Aceda ao Menu “Serviços”, clicando de seguida no Submenu “Relatórios”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5152061" y="1844824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284795" y="4257092"/>
            <a:ext cx="2692541" cy="2196244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Na janela “Relatório de Conjunto de Dados” defina os parâmetros para a geração do relatório:</a:t>
            </a:r>
          </a:p>
          <a:p>
            <a:pPr marL="173038" indent="-171450" defTabSz="642938">
              <a:buFont typeface="Arial" pitchFamily="34" charset="0"/>
              <a:buChar char="•"/>
            </a:pPr>
            <a:r>
              <a:rPr lang="pt-PT" sz="1200" dirty="0">
                <a:solidFill>
                  <a:schemeClr val="tx1"/>
                </a:solidFill>
              </a:rPr>
              <a:t>Escolha o Conjunto de Dados</a:t>
            </a:r>
          </a:p>
          <a:p>
            <a:pPr marL="173038" indent="-171450" defTabSz="642938">
              <a:buFont typeface="Arial" pitchFamily="34" charset="0"/>
              <a:buChar char="•"/>
            </a:pPr>
            <a:r>
              <a:rPr lang="pt-PT" sz="1200" dirty="0">
                <a:solidFill>
                  <a:schemeClr val="tx1"/>
                </a:solidFill>
              </a:rPr>
              <a:t>Defina o Período para a geração do Relatório</a:t>
            </a:r>
          </a:p>
          <a:p>
            <a:pPr marL="173038" indent="-171450" defTabSz="642938">
              <a:buFont typeface="Arial" pitchFamily="34" charset="0"/>
              <a:buChar char="•"/>
            </a:pPr>
            <a:r>
              <a:rPr lang="pt-PT" sz="1200" dirty="0">
                <a:solidFill>
                  <a:schemeClr val="tx1"/>
                </a:solidFill>
              </a:rPr>
              <a:t>Seleccione a Unidade Organizacional</a:t>
            </a:r>
          </a:p>
          <a:p>
            <a:pPr marL="173038" indent="-171450" defTabSz="642938">
              <a:buFont typeface="Arial" pitchFamily="34" charset="0"/>
              <a:buChar char="•"/>
            </a:pPr>
            <a:r>
              <a:rPr lang="pt-PT" sz="1200" dirty="0">
                <a:solidFill>
                  <a:schemeClr val="tx1"/>
                </a:solidFill>
              </a:rPr>
              <a:t>Clique o botão “Obter Relatório” para gerar o relatório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5141135" y="4077072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136" y="2024844"/>
            <a:ext cx="1676400" cy="7429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5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43"/>
          <a:stretch/>
        </p:blipFill>
        <p:spPr bwMode="auto">
          <a:xfrm>
            <a:off x="8101136" y="3210010"/>
            <a:ext cx="1676400" cy="51376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1"/>
          <a:stretch/>
        </p:blipFill>
        <p:spPr bwMode="auto">
          <a:xfrm>
            <a:off x="8025914" y="4274555"/>
            <a:ext cx="1751621" cy="216131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7" name="Straight Connector 46"/>
          <p:cNvCxnSpPr/>
          <p:nvPr/>
        </p:nvCxnSpPr>
        <p:spPr bwMode="auto">
          <a:xfrm>
            <a:off x="4953000" y="980728"/>
            <a:ext cx="0" cy="5327997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8064896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 smtClean="0">
                <a:ea typeface="ＭＳ Ｐゴシック" charset="0"/>
                <a:sym typeface="Franklin Gothic Medium" charset="0"/>
              </a:rPr>
              <a:t>5.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Processo de Validação e Controle de Qualidade de Dados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Análise de 2ª, 3ª e 4ª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Ordem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(</a:t>
            </a:r>
            <a:r>
              <a:rPr lang="pt-PT" sz="2000" dirty="0" err="1">
                <a:ea typeface="ＭＳ Ｐゴシック" charset="0"/>
                <a:sym typeface="Franklin Gothic Medium" charset="0"/>
              </a:rPr>
              <a:t>cont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.)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32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435535" y="3032957"/>
            <a:ext cx="2573249" cy="723900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Na Janela Relatórios seleccione a Funcionalidade de “Resumo de Taxa de Reportagem”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5517" y="2852936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35536" y="2057129"/>
            <a:ext cx="2573248" cy="742950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Aceda ao Menu “Serviços”, clicando de seguida no Submenu “Relatórios”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255517" y="1877108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88252" y="4041067"/>
            <a:ext cx="4420732" cy="1188133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Na janela “Resumo de Taxa de Reportagem” </a:t>
            </a:r>
            <a:r>
              <a:rPr lang="pt-PT" sz="1200" dirty="0" smtClean="0">
                <a:solidFill>
                  <a:schemeClr val="tx1"/>
                </a:solidFill>
              </a:rPr>
              <a:t>defina:</a:t>
            </a:r>
            <a:endParaRPr lang="pt-PT" sz="1200" dirty="0">
              <a:solidFill>
                <a:schemeClr val="tx1"/>
              </a:solidFill>
            </a:endParaRPr>
          </a:p>
          <a:p>
            <a:pPr marL="173038" indent="-171450" defTabSz="642938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tx1"/>
                </a:solidFill>
              </a:rPr>
              <a:t>A unidade organizacional</a:t>
            </a:r>
            <a:endParaRPr lang="pt-PT" sz="1200" dirty="0">
              <a:solidFill>
                <a:schemeClr val="tx1"/>
              </a:solidFill>
            </a:endParaRPr>
          </a:p>
          <a:p>
            <a:pPr marL="173038" indent="-171450" defTabSz="642938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tx1"/>
                </a:solidFill>
              </a:rPr>
              <a:t>o </a:t>
            </a:r>
            <a:r>
              <a:rPr lang="pt-PT" sz="1200" dirty="0">
                <a:solidFill>
                  <a:schemeClr val="tx1"/>
                </a:solidFill>
              </a:rPr>
              <a:t>tipo de registo </a:t>
            </a:r>
          </a:p>
          <a:p>
            <a:pPr marL="173038" indent="-171450" defTabSz="642938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tx1"/>
                </a:solidFill>
              </a:rPr>
              <a:t>o período </a:t>
            </a:r>
            <a:r>
              <a:rPr lang="pt-PT" sz="1200" dirty="0">
                <a:solidFill>
                  <a:schemeClr val="tx1"/>
                </a:solidFill>
              </a:rPr>
              <a:t>para a geração do Relatório</a:t>
            </a:r>
          </a:p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Clique o botão “Obter Relatório” para gerar o relatório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244591" y="3861048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584" y="2057128"/>
            <a:ext cx="1676400" cy="74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702" y="3183852"/>
            <a:ext cx="1634273" cy="35749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9" b="20817"/>
          <a:stretch/>
        </p:blipFill>
        <p:spPr bwMode="auto">
          <a:xfrm>
            <a:off x="388252" y="5301208"/>
            <a:ext cx="4420732" cy="1295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8" name="Straight Connector 27"/>
          <p:cNvCxnSpPr/>
          <p:nvPr/>
        </p:nvCxnSpPr>
        <p:spPr bwMode="auto">
          <a:xfrm>
            <a:off x="4953000" y="980728"/>
            <a:ext cx="0" cy="5327997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" name="Rectangle 32"/>
          <p:cNvSpPr/>
          <p:nvPr/>
        </p:nvSpPr>
        <p:spPr>
          <a:xfrm>
            <a:off x="201042" y="983713"/>
            <a:ext cx="4679950" cy="307777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Análise de 3ª Ordem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163730" y="1388303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5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5601838" y="1388303"/>
            <a:ext cx="418698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Utilizando o visualizador de dados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5343370" y="2024845"/>
            <a:ext cx="2501240" cy="742950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Aceda ao Menu “Serviços”, clicando de seguida no Submenu “Visualização de Dados”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5163351" y="1844824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5"/>
          <a:stretch/>
        </p:blipFill>
        <p:spPr bwMode="auto">
          <a:xfrm>
            <a:off x="5208042" y="4257625"/>
            <a:ext cx="4653364" cy="147065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8" name="Line Callout 2 (Accent Bar) 47"/>
          <p:cNvSpPr/>
          <p:nvPr/>
        </p:nvSpPr>
        <p:spPr bwMode="auto">
          <a:xfrm>
            <a:off x="7425960" y="3765032"/>
            <a:ext cx="1066722" cy="4320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2500"/>
              <a:gd name="adj6" fmla="val -32230"/>
            </a:avLst>
          </a:prstGeom>
          <a:noFill/>
          <a:ln w="3175"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5709" tIns="35709" rIns="35709" bIns="35709" rtlCol="0" anchor="ctr"/>
          <a:lstStyle/>
          <a:p>
            <a:pPr marL="88900" algn="ctr" defTabSz="642938"/>
            <a:r>
              <a:rPr lang="pt-PT" sz="105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</a:rPr>
              <a:t>Botão para Gerar Gráfico</a:t>
            </a:r>
            <a:endParaRPr lang="en-US" sz="1050" dirty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2" name="Line Callout 2 (Accent Bar) 51"/>
          <p:cNvSpPr/>
          <p:nvPr/>
        </p:nvSpPr>
        <p:spPr bwMode="auto">
          <a:xfrm>
            <a:off x="8816718" y="5847611"/>
            <a:ext cx="828092" cy="4320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3498"/>
              <a:gd name="adj6" fmla="val -50154"/>
            </a:avLst>
          </a:prstGeom>
          <a:noFill/>
          <a:ln w="3175"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5709" tIns="35709" rIns="35709" bIns="35709" rtlCol="0" anchor="ctr"/>
          <a:lstStyle/>
          <a:p>
            <a:pPr marL="88900" algn="ctr" defTabSz="642938"/>
            <a:r>
              <a:rPr lang="pt-PT" sz="9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</a:rPr>
              <a:t>Área de Geração do Gráfico</a:t>
            </a:r>
            <a:endParaRPr lang="en-US" sz="900" dirty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3" name="Line Callout 2 (Accent Bar) 52"/>
          <p:cNvSpPr/>
          <p:nvPr/>
        </p:nvSpPr>
        <p:spPr bwMode="auto">
          <a:xfrm>
            <a:off x="5612362" y="5728278"/>
            <a:ext cx="2490975" cy="72505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1195"/>
              <a:gd name="adj6" fmla="val -2132"/>
            </a:avLst>
          </a:prstGeom>
          <a:noFill/>
          <a:ln w="3175"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5709" tIns="35709" rIns="35709" bIns="35709" rtlCol="0" anchor="ctr"/>
          <a:lstStyle/>
          <a:p>
            <a:pPr marL="88900" defTabSz="642938"/>
            <a:r>
              <a:rPr lang="pt-PT" sz="105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</a:rPr>
              <a:t>Área de definição de elementos a incluir no gráfico: indicadores; elementos de dados; taxas de reporte; periodicidade para o gráfica</a:t>
            </a:r>
            <a:endParaRPr lang="en-US" sz="1050" dirty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4" name="Line Callout 2 (Accent Bar) 53"/>
          <p:cNvSpPr/>
          <p:nvPr/>
        </p:nvSpPr>
        <p:spPr bwMode="auto">
          <a:xfrm>
            <a:off x="5456612" y="3697452"/>
            <a:ext cx="1296144" cy="4320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3639"/>
              <a:gd name="adj6" fmla="val 36505"/>
            </a:avLst>
          </a:prstGeom>
          <a:noFill/>
          <a:ln w="3175"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5709" tIns="35709" rIns="35709" bIns="35709" rtlCol="0" anchor="ctr"/>
          <a:lstStyle/>
          <a:p>
            <a:pPr marL="88900" algn="ctr" defTabSz="642938"/>
            <a:r>
              <a:rPr lang="pt-PT" sz="105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</a:rPr>
              <a:t>Área de Escolha do Tipo de Gráfico</a:t>
            </a:r>
            <a:endParaRPr lang="en-US" sz="1050" dirty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208042" y="4257625"/>
            <a:ext cx="1620000" cy="173670"/>
          </a:xfrm>
          <a:prstGeom prst="rect">
            <a:avLst/>
          </a:prstGeom>
          <a:solidFill>
            <a:srgbClr val="FBC100">
              <a:alpha val="20000"/>
            </a:srgbClr>
          </a:solidFill>
          <a:ln w="3175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35709" tIns="35709" rIns="35709" bIns="35709" rtlCol="0" anchor="ctr"/>
          <a:lstStyle/>
          <a:p>
            <a:pPr marL="88900" algn="ctr" defTabSz="642938"/>
            <a:endParaRPr lang="pt-PT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6" name="Line Callout 2 (Accent Bar) 55"/>
          <p:cNvSpPr/>
          <p:nvPr/>
        </p:nvSpPr>
        <p:spPr bwMode="auto">
          <a:xfrm>
            <a:off x="6980514" y="4479459"/>
            <a:ext cx="1410823" cy="4320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575"/>
              <a:gd name="adj6" fmla="val -29587"/>
            </a:avLst>
          </a:prstGeom>
          <a:noFill/>
          <a:ln w="3175"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5709" tIns="35709" rIns="35709" bIns="35709" rtlCol="0" anchor="ctr"/>
          <a:lstStyle/>
          <a:p>
            <a:pPr marL="88900" defTabSz="642938"/>
            <a:r>
              <a:rPr lang="pt-PT" sz="105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</a:rPr>
              <a:t>Definição das coordenadas e filtros</a:t>
            </a:r>
          </a:p>
        </p:txBody>
      </p:sp>
      <p:sp>
        <p:nvSpPr>
          <p:cNvPr id="57" name="Line Callout 2 (Accent Bar) 56"/>
          <p:cNvSpPr/>
          <p:nvPr/>
        </p:nvSpPr>
        <p:spPr bwMode="auto">
          <a:xfrm flipH="1">
            <a:off x="8443129" y="3759379"/>
            <a:ext cx="913649" cy="4320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6956"/>
              <a:gd name="adj6" fmla="val 5087"/>
            </a:avLst>
          </a:prstGeom>
          <a:noFill/>
          <a:ln w="3175"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5709" tIns="35709" rIns="35709" bIns="35709" rtlCol="0" anchor="ctr"/>
          <a:lstStyle/>
          <a:p>
            <a:pPr marL="88900" algn="ctr" defTabSz="642938"/>
            <a:r>
              <a:rPr lang="pt-PT" sz="9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Atalho para o Visualizador de Dados</a:t>
            </a:r>
            <a:endParaRPr lang="en-US" sz="9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8" name="Line Callout 2 (Accent Bar) 57"/>
          <p:cNvSpPr/>
          <p:nvPr/>
        </p:nvSpPr>
        <p:spPr bwMode="auto">
          <a:xfrm>
            <a:off x="8824187" y="4479459"/>
            <a:ext cx="964639" cy="4320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5625"/>
              <a:gd name="adj6" fmla="val 27039"/>
            </a:avLst>
          </a:prstGeom>
          <a:noFill/>
          <a:ln w="3175"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5709" tIns="35709" rIns="35709" bIns="35709" rtlCol="0" anchor="ctr"/>
          <a:lstStyle/>
          <a:p>
            <a:pPr marL="88900" algn="ctr" defTabSz="642938"/>
            <a:r>
              <a:rPr lang="pt-PT" sz="9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Atalho para as Tabelas Pivot</a:t>
            </a:r>
            <a:endParaRPr lang="en-US" sz="9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108" y="2035147"/>
            <a:ext cx="1842718" cy="732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5108306" y="3121223"/>
            <a:ext cx="4799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latin typeface="+mn-lt"/>
              </a:rPr>
              <a:t>A janela de visualizador de dados contém os seguintes itens:</a:t>
            </a:r>
            <a:endParaRPr lang="pt-PT" sz="1400" dirty="0">
              <a:latin typeface="+mn-lt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83888" y="1388303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4</a:t>
            </a:r>
            <a:endParaRPr lang="pt-PT" sz="1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21996" y="1388303"/>
            <a:ext cx="418698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Gerar um Relatório de Taxa de Reportagem</a:t>
            </a:r>
            <a:endParaRPr lang="pt-PT" sz="13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2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8064896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 smtClean="0">
                <a:ea typeface="ＭＳ Ｐゴシック" charset="0"/>
                <a:sym typeface="Franklin Gothic Medium" charset="0"/>
              </a:rPr>
              <a:t>5.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Processo de Validação e Controle de Qualidade de Dados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Análise de 2ª, 3ª e 4ª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Ordem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(</a:t>
            </a:r>
            <a:r>
              <a:rPr lang="pt-PT" sz="2000" dirty="0" err="1">
                <a:ea typeface="ＭＳ Ｐゴシック" charset="0"/>
                <a:sym typeface="Franklin Gothic Medium" charset="0"/>
              </a:rPr>
              <a:t>cont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.)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83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 bwMode="auto">
          <a:xfrm>
            <a:off x="410935" y="2035814"/>
            <a:ext cx="4355914" cy="1085410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t" anchorCtr="0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Escolha </a:t>
            </a:r>
            <a:r>
              <a:rPr lang="pt-PT" sz="1200" dirty="0" smtClean="0">
                <a:solidFill>
                  <a:schemeClr val="tx1"/>
                </a:solidFill>
              </a:rPr>
              <a:t>o tipo </a:t>
            </a:r>
            <a:r>
              <a:rPr lang="pt-PT" sz="1200" dirty="0">
                <a:solidFill>
                  <a:schemeClr val="tx1"/>
                </a:solidFill>
              </a:rPr>
              <a:t>de </a:t>
            </a:r>
            <a:r>
              <a:rPr lang="pt-PT" sz="1200" dirty="0" smtClean="0">
                <a:solidFill>
                  <a:schemeClr val="tx1"/>
                </a:solidFill>
              </a:rPr>
              <a:t>gráfico que se pretende visualizar. Existem 8 opções.</a:t>
            </a:r>
            <a:endParaRPr lang="pt-PT" sz="1200" dirty="0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230915" y="1844824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55" y="2571246"/>
            <a:ext cx="4104456" cy="41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5" y="3340254"/>
            <a:ext cx="2209529" cy="154729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187" y="3340256"/>
            <a:ext cx="2087662" cy="154729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Rectangle 82"/>
          <p:cNvSpPr/>
          <p:nvPr/>
        </p:nvSpPr>
        <p:spPr bwMode="auto">
          <a:xfrm>
            <a:off x="393706" y="5445224"/>
            <a:ext cx="1997449" cy="820245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ctr" anchorCtr="0"/>
          <a:lstStyle/>
          <a:p>
            <a:pPr marL="1588" defTabSz="642938"/>
            <a:r>
              <a:rPr lang="pt-PT" sz="1200" dirty="0" smtClean="0">
                <a:solidFill>
                  <a:schemeClr val="tx1"/>
                </a:solidFill>
              </a:rPr>
              <a:t>Defina os parâmetros para o gráfico que se pretende visualizar. </a:t>
            </a:r>
            <a:endParaRPr lang="pt-PT" sz="1200" dirty="0">
              <a:solidFill>
                <a:schemeClr val="tx1"/>
              </a:solidFill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34" b="75135"/>
          <a:stretch/>
        </p:blipFill>
        <p:spPr bwMode="auto">
          <a:xfrm>
            <a:off x="2473231" y="5467331"/>
            <a:ext cx="2276389" cy="79813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86" name="Oval 85"/>
          <p:cNvSpPr/>
          <p:nvPr/>
        </p:nvSpPr>
        <p:spPr bwMode="auto">
          <a:xfrm>
            <a:off x="231362" y="5301208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953000" y="980728"/>
            <a:ext cx="0" cy="5327997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129034" y="983713"/>
            <a:ext cx="4679950" cy="307777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Análise de 3ª Ordem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83888" y="1388303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21996" y="1388303"/>
            <a:ext cx="418698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Utilizando o visualizador de dados</a:t>
            </a:r>
          </a:p>
        </p:txBody>
      </p: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8064896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 smtClean="0">
                <a:ea typeface="ＭＳ Ｐゴシック" charset="0"/>
                <a:sym typeface="Franklin Gothic Medium" charset="0"/>
              </a:rPr>
              <a:t>5.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Processo de Validação e Controle de Qualidade de Dados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Análise de 2ª, 3ª e 4ª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Ordem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(</a:t>
            </a:r>
            <a:r>
              <a:rPr lang="pt-PT" sz="2000" dirty="0" err="1">
                <a:ea typeface="ＭＳ Ｐゴシック" charset="0"/>
                <a:sym typeface="Franklin Gothic Medium" charset="0"/>
              </a:rPr>
              <a:t>cont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.)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66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76"/>
          <a:stretch/>
        </p:blipFill>
        <p:spPr bwMode="auto">
          <a:xfrm>
            <a:off x="399889" y="4797153"/>
            <a:ext cx="2896928" cy="138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007"/>
          <a:stretch/>
        </p:blipFill>
        <p:spPr bwMode="auto">
          <a:xfrm>
            <a:off x="3512841" y="4812790"/>
            <a:ext cx="2952328" cy="1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918" y="4812790"/>
            <a:ext cx="2913345" cy="113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29034" y="983713"/>
            <a:ext cx="4679950" cy="307777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Análise de 3ª Ordem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83888" y="1388303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5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21996" y="1388303"/>
            <a:ext cx="418698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Utilizando o visualizador de dados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63528" y="2024844"/>
            <a:ext cx="1800000" cy="684075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Determine os elementos para o gráfico.  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183509" y="1844824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6696" y="2024845"/>
            <a:ext cx="7416824" cy="612067"/>
          </a:xfrm>
          <a:prstGeom prst="rect">
            <a:avLst/>
          </a:prstGeom>
          <a:solidFill>
            <a:srgbClr val="FBC100">
              <a:alpha val="1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5709" rIns="35709" bIns="3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rPr>
              <a:t>Dependo do gráfico que deseja extrair, pode escolher um único elemento ou a combinação de vários elementos, sejam eles</a:t>
            </a:r>
            <a:r>
              <a:rPr lang="pt-PT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rPr>
              <a:t>:</a:t>
            </a:r>
            <a:endParaRPr lang="pt-PT" sz="1200" dirty="0">
              <a:solidFill>
                <a:schemeClr val="tx1"/>
              </a:solidFill>
              <a:latin typeface="+mn-lt"/>
              <a:ea typeface="+mn-ea"/>
              <a:cs typeface="+mn-cs"/>
              <a:sym typeface="Gill Sans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44488" y="3151273"/>
            <a:ext cx="163057" cy="421743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600" dirty="0">
              <a:solidFill>
                <a:schemeClr val="bg1"/>
              </a:solidFill>
              <a:latin typeface="+mn-lt"/>
              <a:ea typeface="ヒラギノ角ゴ ProN W3"/>
              <a:cs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34224" y="3151272"/>
            <a:ext cx="2762592" cy="421743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4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Indicadores</a:t>
            </a:r>
            <a:endParaRPr lang="pt-PT" sz="14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216696" y="2636913"/>
            <a:ext cx="7416254" cy="72007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512840" y="3140969"/>
            <a:ext cx="163057" cy="421743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600" dirty="0">
              <a:solidFill>
                <a:schemeClr val="bg1"/>
              </a:solidFill>
              <a:latin typeface="+mn-lt"/>
              <a:ea typeface="ヒラギノ角ゴ ProN W3"/>
              <a:cs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702576" y="3140968"/>
            <a:ext cx="2762592" cy="421743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Elementos de dados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6681192" y="3151274"/>
            <a:ext cx="163057" cy="421743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600" dirty="0">
              <a:solidFill>
                <a:schemeClr val="bg1"/>
              </a:solidFill>
              <a:latin typeface="+mn-lt"/>
              <a:ea typeface="ヒラギノ角ゴ ProN W3"/>
              <a:cs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870928" y="3151273"/>
            <a:ext cx="2762592" cy="421743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4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Taxas de relatório</a:t>
            </a:r>
            <a:endParaRPr lang="pt-PT" sz="14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3528" y="3588654"/>
            <a:ext cx="2933288" cy="12241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182563" indent="-182563" algn="just">
              <a:spcAft>
                <a:spcPts val="600"/>
              </a:spcAft>
              <a:buFont typeface="+mj-lt"/>
              <a:buAutoNum type="arabicPeriod"/>
            </a:pPr>
            <a:r>
              <a:rPr lang="pt-PT" sz="1300" dirty="0" smtClean="0">
                <a:latin typeface="+mn-lt"/>
                <a:cs typeface="Calibri" pitchFamily="34" charset="0"/>
              </a:rPr>
              <a:t>Clique em Indicadores</a:t>
            </a:r>
          </a:p>
          <a:p>
            <a:pPr marL="182563" indent="-182563" algn="just">
              <a:spcAft>
                <a:spcPts val="600"/>
              </a:spcAft>
              <a:buFont typeface="+mj-lt"/>
              <a:buAutoNum type="arabicPeriod"/>
            </a:pPr>
            <a:r>
              <a:rPr lang="pt-PT" sz="1300" dirty="0" smtClean="0">
                <a:latin typeface="+mn-lt"/>
                <a:cs typeface="Calibri" pitchFamily="34" charset="0"/>
              </a:rPr>
              <a:t>Escola a ficha/ formulário</a:t>
            </a:r>
          </a:p>
          <a:p>
            <a:pPr marL="182563" indent="-182563" algn="just">
              <a:spcAft>
                <a:spcPts val="600"/>
              </a:spcAft>
              <a:buFont typeface="+mj-lt"/>
              <a:buAutoNum type="arabicPeriod"/>
            </a:pPr>
            <a:r>
              <a:rPr lang="pt-PT" sz="1300" dirty="0" smtClean="0">
                <a:latin typeface="+mn-lt"/>
                <a:cs typeface="Calibri" pitchFamily="34" charset="0"/>
              </a:rPr>
              <a:t>Determine os indicadores para o gráfico </a:t>
            </a:r>
          </a:p>
        </p:txBody>
      </p:sp>
      <p:sp>
        <p:nvSpPr>
          <p:cNvPr id="49" name="Oval 48"/>
          <p:cNvSpPr/>
          <p:nvPr/>
        </p:nvSpPr>
        <p:spPr bwMode="auto">
          <a:xfrm>
            <a:off x="313889" y="4675204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1684570" y="5791813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 smtClean="0">
                <a:solidFill>
                  <a:schemeClr val="tx1"/>
                </a:solidFill>
                <a:latin typeface="Arial Narrow" pitchFamily="34" charset="0"/>
              </a:rPr>
              <a:t>3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936777" y="4938540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12840" y="3573016"/>
            <a:ext cx="3026814" cy="1200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>
            <a:defPPr>
              <a:defRPr lang="en-US"/>
            </a:defPPr>
            <a:lvl1pPr marL="182563" indent="-182563" algn="just">
              <a:spcAft>
                <a:spcPts val="600"/>
              </a:spcAft>
              <a:buFont typeface="+mj-lt"/>
              <a:buAutoNum type="arabicPeriod"/>
              <a:defRPr sz="1300">
                <a:latin typeface="+mn-lt"/>
                <a:cs typeface="Calibri" pitchFamily="34" charset="0"/>
              </a:defRPr>
            </a:lvl1pPr>
          </a:lstStyle>
          <a:p>
            <a:r>
              <a:rPr lang="pt-PT" dirty="0"/>
              <a:t>Clique em Elementos de Dados</a:t>
            </a:r>
          </a:p>
          <a:p>
            <a:r>
              <a:rPr lang="pt-PT" dirty="0"/>
              <a:t>Escola a ficha/ formulário para seleccionar os elementos de dados</a:t>
            </a:r>
          </a:p>
          <a:p>
            <a:r>
              <a:rPr lang="pt-PT" dirty="0"/>
              <a:t>Seleccione os elementos de </a:t>
            </a:r>
            <a:r>
              <a:rPr lang="pt-PT" dirty="0" smtClean="0"/>
              <a:t>dados</a:t>
            </a:r>
            <a:endParaRPr lang="pt-PT" dirty="0"/>
          </a:p>
        </p:txBody>
      </p:sp>
      <p:sp>
        <p:nvSpPr>
          <p:cNvPr id="58" name="Oval 57"/>
          <p:cNvSpPr/>
          <p:nvPr/>
        </p:nvSpPr>
        <p:spPr bwMode="auto">
          <a:xfrm>
            <a:off x="3512841" y="4675204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4817980" y="5804037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 smtClean="0">
                <a:solidFill>
                  <a:schemeClr val="tx1"/>
                </a:solidFill>
                <a:latin typeface="Arial Narrow" pitchFamily="34" charset="0"/>
              </a:rPr>
              <a:t>3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5529096" y="4950764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81192" y="3588654"/>
            <a:ext cx="2952328" cy="7022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>
            <a:defPPr>
              <a:defRPr lang="en-US"/>
            </a:defPPr>
            <a:lvl1pPr marL="182563" indent="-182563" algn="just">
              <a:spcAft>
                <a:spcPts val="600"/>
              </a:spcAft>
              <a:buFont typeface="+mj-lt"/>
              <a:buAutoNum type="arabicPeriod"/>
              <a:defRPr sz="1300">
                <a:latin typeface="+mn-lt"/>
                <a:cs typeface="Calibri" pitchFamily="34" charset="0"/>
              </a:defRPr>
            </a:lvl1pPr>
          </a:lstStyle>
          <a:p>
            <a:r>
              <a:rPr lang="pt-PT" dirty="0"/>
              <a:t>Clique em Taxas de relatório</a:t>
            </a:r>
          </a:p>
          <a:p>
            <a:r>
              <a:rPr lang="pt-PT" dirty="0"/>
              <a:t>Escola a ficha ou fichas  a mostrar as taxara de relatórios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65" name="Oval 64"/>
          <p:cNvSpPr/>
          <p:nvPr/>
        </p:nvSpPr>
        <p:spPr bwMode="auto">
          <a:xfrm>
            <a:off x="6644428" y="4773121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7964224" y="5380413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4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8064896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 smtClean="0">
                <a:ea typeface="ＭＳ Ｐゴシック" charset="0"/>
                <a:sym typeface="Franklin Gothic Medium" charset="0"/>
              </a:rPr>
              <a:t>5.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Processo de Validação e Controle de Qualidade de Dados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Análise de 2ª, 3ª e 4ª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Ordem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(</a:t>
            </a:r>
            <a:r>
              <a:rPr lang="pt-PT" sz="2000" dirty="0" err="1">
                <a:ea typeface="ＭＳ Ｐゴシック" charset="0"/>
                <a:sym typeface="Franklin Gothic Medium" charset="0"/>
              </a:rPr>
              <a:t>cont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.)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68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29034" y="983713"/>
            <a:ext cx="4679950" cy="307777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Análise de 3ª Ordem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83888" y="1388303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5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21996" y="1388303"/>
            <a:ext cx="418698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Utilizando o visualizador de dados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63528" y="2024845"/>
            <a:ext cx="4445456" cy="324036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Determine o </a:t>
            </a:r>
            <a:r>
              <a:rPr lang="pt-PT" sz="1200" dirty="0" smtClean="0">
                <a:solidFill>
                  <a:schemeClr val="tx1"/>
                </a:solidFill>
              </a:rPr>
              <a:t>“período de tempo”</a:t>
            </a:r>
            <a:endParaRPr lang="pt-PT" sz="1200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83509" y="1844824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5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277036" y="2035814"/>
            <a:ext cx="3095988" cy="529090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ctr" anchorCtr="0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Seleccione o nível ou níveis de Unidade Organizacionais</a:t>
            </a:r>
          </a:p>
        </p:txBody>
      </p:sp>
      <p:sp>
        <p:nvSpPr>
          <p:cNvPr id="78" name="Oval 77"/>
          <p:cNvSpPr/>
          <p:nvPr/>
        </p:nvSpPr>
        <p:spPr bwMode="auto">
          <a:xfrm>
            <a:off x="5097016" y="1844824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6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1996" y="2348881"/>
            <a:ext cx="4186988" cy="1440159"/>
          </a:xfrm>
          <a:prstGeom prst="rect">
            <a:avLst/>
          </a:prstGeom>
          <a:solidFill>
            <a:srgbClr val="FBC100">
              <a:alpha val="1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5709" rIns="35709" bIns="3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2563" lvl="0" indent="-182563" algn="just">
              <a:spcAft>
                <a:spcPts val="600"/>
              </a:spcAft>
              <a:buFont typeface="+mj-lt"/>
              <a:buAutoNum type="arabicPeriod"/>
            </a:pPr>
            <a:r>
              <a:rPr lang="pt-PT" sz="1200" dirty="0">
                <a:solidFill>
                  <a:srgbClr val="000000"/>
                </a:solidFill>
                <a:cs typeface="Calibri" pitchFamily="34" charset="0"/>
              </a:rPr>
              <a:t>Clique em Períodos</a:t>
            </a:r>
          </a:p>
          <a:p>
            <a:pPr marL="182563" lvl="0" indent="-182563" algn="just">
              <a:spcAft>
                <a:spcPts val="600"/>
              </a:spcAft>
              <a:buFont typeface="+mj-lt"/>
              <a:buAutoNum type="arabicPeriod"/>
            </a:pPr>
            <a:r>
              <a:rPr lang="pt-PT" sz="1200" dirty="0">
                <a:solidFill>
                  <a:srgbClr val="000000"/>
                </a:solidFill>
                <a:cs typeface="Calibri" pitchFamily="34" charset="0"/>
              </a:rPr>
              <a:t>Seleccione o Tipo de Período (Diário, Semanal, Mensal, etc.). Use os botões “</a:t>
            </a:r>
            <a:r>
              <a:rPr lang="pt-PT" sz="1200" dirty="0" err="1">
                <a:solidFill>
                  <a:srgbClr val="000000"/>
                </a:solidFill>
                <a:cs typeface="Calibri" pitchFamily="34" charset="0"/>
              </a:rPr>
              <a:t>Prev</a:t>
            </a:r>
            <a:r>
              <a:rPr lang="pt-PT" sz="1200" dirty="0">
                <a:solidFill>
                  <a:srgbClr val="000000"/>
                </a:solidFill>
                <a:cs typeface="Calibri" pitchFamily="34" charset="0"/>
              </a:rPr>
              <a:t>” e “</a:t>
            </a:r>
            <a:r>
              <a:rPr lang="pt-PT" sz="1200" dirty="0" err="1">
                <a:solidFill>
                  <a:srgbClr val="000000"/>
                </a:solidFill>
                <a:cs typeface="Calibri" pitchFamily="34" charset="0"/>
              </a:rPr>
              <a:t>Next</a:t>
            </a:r>
            <a:r>
              <a:rPr lang="pt-PT" sz="1200" dirty="0">
                <a:solidFill>
                  <a:srgbClr val="000000"/>
                </a:solidFill>
                <a:cs typeface="Calibri" pitchFamily="34" charset="0"/>
              </a:rPr>
              <a:t>” para seleccionar períodos seguinte ou anteriores.</a:t>
            </a:r>
          </a:p>
          <a:p>
            <a:pPr marL="182563" lvl="0" indent="-182563" algn="just">
              <a:spcAft>
                <a:spcPts val="600"/>
              </a:spcAft>
              <a:buFont typeface="+mj-lt"/>
              <a:buAutoNum type="arabicPeriod"/>
            </a:pPr>
            <a:r>
              <a:rPr lang="pt-PT" sz="1200" dirty="0">
                <a:solidFill>
                  <a:srgbClr val="000000"/>
                </a:solidFill>
                <a:cs typeface="Calibri" pitchFamily="34" charset="0"/>
              </a:rPr>
              <a:t>Na caixa Disponível / Escolhido seleccione os períodos (de acordo com o tipo de período seleccionado no ponto </a:t>
            </a:r>
            <a:r>
              <a:rPr lang="pt-PT" sz="1200" dirty="0" smtClean="0">
                <a:solidFill>
                  <a:srgbClr val="000000"/>
                </a:solidFill>
                <a:cs typeface="Calibri" pitchFamily="34" charset="0"/>
              </a:rPr>
              <a:t>2</a:t>
            </a:r>
            <a:endParaRPr lang="pt-PT" sz="1200" dirty="0">
              <a:solidFill>
                <a:srgbClr val="000000"/>
              </a:solidFill>
              <a:cs typeface="Calibri" pitchFamily="34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6"/>
          <a:stretch/>
        </p:blipFill>
        <p:spPr bwMode="auto">
          <a:xfrm>
            <a:off x="621996" y="3976616"/>
            <a:ext cx="4186988" cy="149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1"/>
          <p:cNvSpPr/>
          <p:nvPr/>
        </p:nvSpPr>
        <p:spPr bwMode="auto">
          <a:xfrm>
            <a:off x="576036" y="3846595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2499541" y="5103393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 smtClean="0">
                <a:solidFill>
                  <a:schemeClr val="tx1"/>
                </a:solidFill>
                <a:latin typeface="Arial Narrow" pitchFamily="34" charset="0"/>
              </a:rPr>
              <a:t>3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153755" y="4253931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15889" y="5589240"/>
            <a:ext cx="3024000" cy="828675"/>
          </a:xfrm>
          <a:prstGeom prst="rect">
            <a:avLst/>
          </a:prstGeom>
          <a:solidFill>
            <a:srgbClr val="FBC100">
              <a:alpha val="1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5709" rIns="35709" bIns="3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600"/>
              </a:spcAft>
            </a:pPr>
            <a:r>
              <a:rPr lang="pt-PT" sz="1200" dirty="0">
                <a:solidFill>
                  <a:srgbClr val="000000"/>
                </a:solidFill>
                <a:cs typeface="Calibri" pitchFamily="34" charset="0"/>
                <a:sym typeface="Gill Sans" charset="0"/>
              </a:rPr>
              <a:t>Poderá também escolher períodos de tempo já pré-definidos, na ultima secção da caixa períodos. </a:t>
            </a:r>
          </a:p>
        </p:txBody>
      </p:sp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59" y="5589240"/>
            <a:ext cx="1114425" cy="8286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5457056" y="2564904"/>
            <a:ext cx="2915968" cy="809276"/>
          </a:xfrm>
          <a:prstGeom prst="rect">
            <a:avLst/>
          </a:prstGeom>
          <a:solidFill>
            <a:srgbClr val="FBC100">
              <a:alpha val="1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5709" rIns="35709" bIns="3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2563" indent="-182563" algn="just">
              <a:spcAft>
                <a:spcPts val="600"/>
              </a:spcAft>
              <a:buFont typeface="+mj-lt"/>
              <a:buAutoNum type="arabicPeriod"/>
            </a:pPr>
            <a:r>
              <a:rPr lang="pt-PT" sz="1200" dirty="0">
                <a:solidFill>
                  <a:srgbClr val="000000"/>
                </a:solidFill>
                <a:cs typeface="Calibri" pitchFamily="34" charset="0"/>
              </a:rPr>
              <a:t>Clique em Unidades Organizacionais</a:t>
            </a:r>
          </a:p>
          <a:p>
            <a:pPr marL="182563" indent="-182563" algn="just">
              <a:spcAft>
                <a:spcPts val="600"/>
              </a:spcAft>
              <a:buFont typeface="+mj-lt"/>
              <a:buAutoNum type="arabicPeriod"/>
            </a:pPr>
            <a:r>
              <a:rPr lang="pt-PT" sz="1200" dirty="0">
                <a:solidFill>
                  <a:srgbClr val="000000"/>
                </a:solidFill>
                <a:cs typeface="Calibri" pitchFamily="34" charset="0"/>
              </a:rPr>
              <a:t>Seleccione o nível ou níveis de Unidade Organizacionais a apresentar no gráfico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66" b="7844"/>
          <a:stretch/>
        </p:blipFill>
        <p:spPr bwMode="auto">
          <a:xfrm>
            <a:off x="8373024" y="2035814"/>
            <a:ext cx="1259926" cy="133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Oval 38"/>
          <p:cNvSpPr/>
          <p:nvPr/>
        </p:nvSpPr>
        <p:spPr bwMode="auto">
          <a:xfrm>
            <a:off x="8373024" y="2004168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9284013" y="2638000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277036" y="3691998"/>
            <a:ext cx="4355914" cy="442597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ctr" anchorCtr="0"/>
          <a:lstStyle/>
          <a:p>
            <a:pPr marL="1588" defTabSz="642938"/>
            <a:r>
              <a:rPr lang="pt-PT" sz="1200" dirty="0" smtClean="0">
                <a:solidFill>
                  <a:schemeClr val="tx1"/>
                </a:solidFill>
              </a:rPr>
              <a:t>Clique no botão “actualizar” para gerar o gráfico</a:t>
            </a:r>
            <a:endParaRPr lang="pt-PT" sz="1200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5097016" y="3501008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7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5" y="4192056"/>
            <a:ext cx="3707631" cy="24052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 bwMode="auto">
          <a:xfrm>
            <a:off x="4953000" y="980728"/>
            <a:ext cx="0" cy="5327997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8064896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 smtClean="0">
                <a:ea typeface="ＭＳ Ｐゴシック" charset="0"/>
                <a:sym typeface="Franklin Gothic Medium" charset="0"/>
              </a:rPr>
              <a:t>5.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Processo de Validação e Controle de Qualidade de Dados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Análise de 2ª, 3ª e 4ª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Ordem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(</a:t>
            </a:r>
            <a:r>
              <a:rPr lang="pt-PT" sz="2000" dirty="0" err="1">
                <a:ea typeface="ＭＳ Ｐゴシック" charset="0"/>
                <a:sym typeface="Franklin Gothic Medium" charset="0"/>
              </a:rPr>
              <a:t>cont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.)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15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29034" y="983713"/>
            <a:ext cx="4679950" cy="307777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Análise de 3ª Ordem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83888" y="1388303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6</a:t>
            </a:r>
            <a:endParaRPr lang="pt-PT" sz="1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21996" y="1388303"/>
            <a:ext cx="418698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Utilizando tabelas </a:t>
            </a:r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dinâmicas web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63528" y="2113818"/>
            <a:ext cx="2573248" cy="685800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Para visualizar em uma tabela dinâmica clique em “Serviços” &gt; “Tabela Pivot</a:t>
            </a:r>
            <a:r>
              <a:rPr lang="pt-PT" sz="1200" dirty="0" smtClean="0">
                <a:solidFill>
                  <a:schemeClr val="tx1"/>
                </a:solidFill>
              </a:rPr>
              <a:t>”</a:t>
            </a:r>
            <a:endParaRPr lang="pt-PT" sz="1200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83509" y="1933797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59" y="2113818"/>
            <a:ext cx="1762125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Rectangle 45"/>
          <p:cNvSpPr/>
          <p:nvPr/>
        </p:nvSpPr>
        <p:spPr bwMode="auto">
          <a:xfrm>
            <a:off x="363528" y="3157933"/>
            <a:ext cx="4445455" cy="648072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Seleccione os elementos para gerar tabela, periodicidade e unidade organizacional (o processo de selecção é idêntico à selecção do visualizador de dados)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183510" y="2977912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44" b="26136"/>
          <a:stretch/>
        </p:blipFill>
        <p:spPr bwMode="auto">
          <a:xfrm>
            <a:off x="363528" y="4670101"/>
            <a:ext cx="4445454" cy="156721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0" name="Rectangle 49"/>
          <p:cNvSpPr/>
          <p:nvPr/>
        </p:nvSpPr>
        <p:spPr bwMode="auto">
          <a:xfrm>
            <a:off x="363530" y="4202049"/>
            <a:ext cx="4445455" cy="324036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Clique no Botão “Actualizar” 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183512" y="4022028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1362152" y="5949312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3153755" y="4742141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4953000" y="1413371"/>
            <a:ext cx="0" cy="48960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7" name="Rectangle 56"/>
          <p:cNvSpPr/>
          <p:nvPr/>
        </p:nvSpPr>
        <p:spPr bwMode="auto">
          <a:xfrm>
            <a:off x="5080053" y="1388303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518161" y="1388303"/>
            <a:ext cx="4115359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Utilizando módulo </a:t>
            </a:r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SIG</a:t>
            </a:r>
            <a:endParaRPr lang="pt-PT" sz="13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097462" y="2441304"/>
            <a:ext cx="2988000" cy="522744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Clique em “Serviços” &gt; “SIG”</a:t>
            </a:r>
          </a:p>
        </p:txBody>
      </p:sp>
      <p:sp>
        <p:nvSpPr>
          <p:cNvPr id="60" name="Oval 59"/>
          <p:cNvSpPr/>
          <p:nvPr/>
        </p:nvSpPr>
        <p:spPr bwMode="auto">
          <a:xfrm>
            <a:off x="4989567" y="2262358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97463" y="1985529"/>
            <a:ext cx="4535487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sz="1400" dirty="0">
                <a:latin typeface="+mn-lt"/>
                <a:cs typeface="Calibri" pitchFamily="34" charset="0"/>
              </a:rPr>
              <a:t>O SIG mostra os dados em </a:t>
            </a:r>
            <a:r>
              <a:rPr lang="pt-PT" sz="1400" dirty="0" smtClean="0">
                <a:latin typeface="+mn-lt"/>
                <a:cs typeface="Calibri" pitchFamily="34" charset="0"/>
              </a:rPr>
              <a:t>mapas.</a:t>
            </a:r>
            <a:endParaRPr lang="pt-PT" sz="1400" dirty="0">
              <a:latin typeface="+mn-lt"/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52" y="2441304"/>
            <a:ext cx="1512168" cy="540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" b="18660"/>
          <a:stretch/>
        </p:blipFill>
        <p:spPr bwMode="auto">
          <a:xfrm>
            <a:off x="7079702" y="2998677"/>
            <a:ext cx="2553818" cy="13653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083161" y="4886141"/>
            <a:ext cx="4550360" cy="1584176"/>
            <a:chOff x="5083161" y="4886141"/>
            <a:chExt cx="4550360" cy="1584176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7017" y="4886141"/>
              <a:ext cx="4536504" cy="3172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/>
          </p:spPr>
        </p:pic>
        <p:sp>
          <p:nvSpPr>
            <p:cNvPr id="66" name="Line Callout 2 (Accent Bar) 65"/>
            <p:cNvSpPr/>
            <p:nvPr/>
          </p:nvSpPr>
          <p:spPr bwMode="auto">
            <a:xfrm>
              <a:off x="5669656" y="5246181"/>
              <a:ext cx="1584176" cy="648072"/>
            </a:xfrm>
            <a:prstGeom prst="accentCallout2">
              <a:avLst>
                <a:gd name="adj1" fmla="val 18750"/>
                <a:gd name="adj2" fmla="val -8333"/>
                <a:gd name="adj3" fmla="val 16137"/>
                <a:gd name="adj4" fmla="val -13460"/>
                <a:gd name="adj5" fmla="val -30352"/>
                <a:gd name="adj6" fmla="val -2188"/>
              </a:avLst>
            </a:prstGeom>
            <a:ln w="3175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35709" tIns="35709" rIns="35709" bIns="35709" rtlCol="0" anchor="ctr"/>
            <a:lstStyle/>
            <a:p>
              <a:pPr marL="88900" defTabSz="642938"/>
              <a:r>
                <a:rPr lang="pt-PT" sz="1200" dirty="0">
                  <a:solidFill>
                    <a:schemeClr val="tx1"/>
                  </a:solidFill>
                </a:rPr>
                <a:t>Camada temática 1</a:t>
              </a:r>
            </a:p>
            <a:p>
              <a:pPr marL="88900" defTabSz="642938"/>
              <a:r>
                <a:rPr lang="pt-PT" sz="1200" dirty="0">
                  <a:solidFill>
                    <a:schemeClr val="tx1"/>
                  </a:solidFill>
                </a:rPr>
                <a:t>Camada temática 2</a:t>
              </a:r>
            </a:p>
            <a:p>
              <a:pPr marL="88900" defTabSz="642938"/>
              <a:r>
                <a:rPr lang="pt-PT" sz="1200" dirty="0">
                  <a:solidFill>
                    <a:schemeClr val="tx1"/>
                  </a:solidFill>
                </a:rPr>
                <a:t>Camada temática 3</a:t>
              </a:r>
            </a:p>
            <a:p>
              <a:pPr marL="88900" defTabSz="642938"/>
              <a:r>
                <a:rPr lang="pt-PT" sz="1200" dirty="0">
                  <a:solidFill>
                    <a:schemeClr val="tx1"/>
                  </a:solidFill>
                </a:rPr>
                <a:t>Camada temática </a:t>
              </a:r>
              <a:r>
                <a:rPr lang="pt-PT" sz="1200" dirty="0" smtClean="0">
                  <a:solidFill>
                    <a:schemeClr val="tx1"/>
                  </a:solidFill>
                </a:rPr>
                <a:t>4</a:t>
              </a:r>
              <a:endParaRPr lang="pt-PT" sz="12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5433120" y="4898805"/>
              <a:ext cx="648072" cy="158602"/>
            </a:xfrm>
            <a:prstGeom prst="rect">
              <a:avLst/>
            </a:prstGeom>
            <a:solidFill>
              <a:srgbClr val="8C0A25">
                <a:alpha val="30000"/>
              </a:srgbClr>
            </a:solidFill>
            <a:ln w="3175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35709" tIns="35709" rIns="35709" bIns="35709" rtlCol="0" anchor="ctr"/>
            <a:lstStyle/>
            <a:p>
              <a:pPr marL="88900" algn="ctr" defTabSz="642938"/>
              <a:endParaRPr lang="pt-PT" sz="16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5271120" y="4898805"/>
              <a:ext cx="144000" cy="158602"/>
            </a:xfrm>
            <a:prstGeom prst="rect">
              <a:avLst/>
            </a:prstGeom>
            <a:solidFill>
              <a:srgbClr val="FBC100">
                <a:alpha val="30000"/>
              </a:srgbClr>
            </a:solidFill>
            <a:ln w="3175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35709" tIns="35709" rIns="35709" bIns="35709" rtlCol="0" anchor="ctr"/>
            <a:lstStyle/>
            <a:p>
              <a:pPr marL="88900" algn="ctr" defTabSz="642938"/>
              <a:endParaRPr lang="pt-PT" sz="16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5083161" y="4898805"/>
              <a:ext cx="144000" cy="158602"/>
            </a:xfrm>
            <a:prstGeom prst="rect">
              <a:avLst/>
            </a:prstGeom>
            <a:solidFill>
              <a:srgbClr val="708E03">
                <a:alpha val="30000"/>
              </a:srgbClr>
            </a:solidFill>
            <a:ln w="3175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35709" tIns="35709" rIns="35709" bIns="35709" rtlCol="0" anchor="ctr"/>
            <a:lstStyle/>
            <a:p>
              <a:pPr marL="88900" algn="ctr" defTabSz="642938"/>
              <a:endParaRPr lang="pt-PT" sz="16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70" name="Line Callout 2 (Accent Bar) 69"/>
            <p:cNvSpPr/>
            <p:nvPr/>
          </p:nvSpPr>
          <p:spPr bwMode="auto">
            <a:xfrm>
              <a:off x="5741664" y="6254293"/>
              <a:ext cx="2160240" cy="215924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26073"/>
                <a:gd name="adj5" fmla="val -549846"/>
                <a:gd name="adj6" fmla="val -25426"/>
              </a:avLst>
            </a:prstGeom>
            <a:ln w="3175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35709" tIns="35709" rIns="35709" bIns="35709" rtlCol="0" anchor="ctr"/>
            <a:lstStyle/>
            <a:p>
              <a:pPr marL="88900" defTabSz="642938"/>
              <a:r>
                <a:rPr lang="pt-PT" sz="1200" dirty="0">
                  <a:solidFill>
                    <a:schemeClr val="tx1"/>
                  </a:solidFill>
                </a:rPr>
                <a:t>Camada unidades sanitárias</a:t>
              </a:r>
            </a:p>
          </p:txBody>
        </p:sp>
        <p:sp>
          <p:nvSpPr>
            <p:cNvPr id="71" name="Line Callout 2 (Accent Bar) 70"/>
            <p:cNvSpPr/>
            <p:nvPr/>
          </p:nvSpPr>
          <p:spPr bwMode="auto">
            <a:xfrm>
              <a:off x="5741664" y="5966361"/>
              <a:ext cx="2160240" cy="215924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408685"/>
                <a:gd name="adj6" fmla="val -16803"/>
              </a:avLst>
            </a:prstGeom>
            <a:ln w="3175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35709" tIns="35709" rIns="35709" bIns="35709" rtlCol="0" anchor="ctr"/>
            <a:lstStyle/>
            <a:p>
              <a:pPr marL="88900" defTabSz="642938"/>
              <a:r>
                <a:rPr lang="pt-PT" sz="1200" dirty="0">
                  <a:solidFill>
                    <a:schemeClr val="tx1"/>
                  </a:solidFill>
                </a:rPr>
                <a:t>Camada limite </a:t>
              </a:r>
            </a:p>
          </p:txBody>
        </p:sp>
        <p:sp>
          <p:nvSpPr>
            <p:cNvPr id="72" name="Line Callout 2 (Accent Bar) 71"/>
            <p:cNvSpPr/>
            <p:nvPr/>
          </p:nvSpPr>
          <p:spPr bwMode="auto">
            <a:xfrm flipH="1">
              <a:off x="8400698" y="6254393"/>
              <a:ext cx="1013374" cy="215924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502792"/>
                <a:gd name="adj6" fmla="val -15968"/>
              </a:avLst>
            </a:prstGeom>
            <a:ln w="3175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35709" tIns="35709" rIns="35709" bIns="35709" rtlCol="0" anchor="ctr"/>
            <a:lstStyle/>
            <a:p>
              <a:pPr marL="88900" algn="r" defTabSz="642938"/>
              <a:r>
                <a:rPr lang="pt-PT" sz="1200" dirty="0" smtClean="0">
                  <a:solidFill>
                    <a:schemeClr val="tx1"/>
                  </a:solidFill>
                </a:rPr>
                <a:t>Medidor de distância</a:t>
              </a:r>
              <a:endParaRPr lang="pt-PT" sz="1200" dirty="0">
                <a:solidFill>
                  <a:schemeClr val="tx1"/>
                </a:solidFill>
              </a:endParaRPr>
            </a:p>
          </p:txBody>
        </p:sp>
        <p:sp>
          <p:nvSpPr>
            <p:cNvPr id="73" name="Line Callout 2 (Accent Bar) 72"/>
            <p:cNvSpPr/>
            <p:nvPr/>
          </p:nvSpPr>
          <p:spPr bwMode="auto">
            <a:xfrm flipH="1">
              <a:off x="8256682" y="5894353"/>
              <a:ext cx="1013374" cy="215924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338105"/>
                <a:gd name="adj6" fmla="val -15863"/>
              </a:avLst>
            </a:prstGeom>
            <a:ln w="3175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35709" tIns="35709" rIns="35709" bIns="35709" rtlCol="0" anchor="ctr"/>
            <a:lstStyle/>
            <a:p>
              <a:pPr marL="88900" algn="r" defTabSz="642938"/>
              <a:r>
                <a:rPr lang="pt-PT" sz="1200" dirty="0" smtClean="0">
                  <a:solidFill>
                    <a:schemeClr val="tx1"/>
                  </a:solidFill>
                </a:rPr>
                <a:t>Dimensão normal</a:t>
              </a:r>
              <a:endParaRPr lang="pt-PT" sz="1200" dirty="0">
                <a:solidFill>
                  <a:schemeClr val="tx1"/>
                </a:solidFill>
              </a:endParaRPr>
            </a:p>
          </p:txBody>
        </p:sp>
        <p:sp>
          <p:nvSpPr>
            <p:cNvPr id="74" name="Line Callout 2 (Accent Bar) 73"/>
            <p:cNvSpPr/>
            <p:nvPr/>
          </p:nvSpPr>
          <p:spPr bwMode="auto">
            <a:xfrm flipH="1">
              <a:off x="7685880" y="5534313"/>
              <a:ext cx="1373414" cy="215924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65575"/>
                <a:gd name="adj6" fmla="val -16803"/>
              </a:avLst>
            </a:prstGeom>
            <a:ln w="3175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35709" tIns="35709" rIns="35709" bIns="35709" rtlCol="0" anchor="ctr"/>
            <a:lstStyle/>
            <a:p>
              <a:pPr marL="88900" algn="r" defTabSz="642938"/>
              <a:r>
                <a:rPr lang="pt-PT" sz="1200" dirty="0" smtClean="0">
                  <a:solidFill>
                    <a:schemeClr val="tx1"/>
                  </a:solidFill>
                </a:rPr>
                <a:t>Ampliar e reduzir</a:t>
              </a:r>
              <a:endParaRPr lang="pt-PT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5" name="Rectangle 74"/>
          <p:cNvSpPr/>
          <p:nvPr/>
        </p:nvSpPr>
        <p:spPr bwMode="auto">
          <a:xfrm>
            <a:off x="5097462" y="4581128"/>
            <a:ext cx="4535487" cy="284101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ctr"/>
          <a:lstStyle/>
          <a:p>
            <a:pPr marL="1588" defTabSz="642938"/>
            <a:r>
              <a:rPr lang="pt-PT" sz="1200" dirty="0" smtClean="0">
                <a:solidFill>
                  <a:schemeClr val="tx1"/>
                </a:solidFill>
              </a:rPr>
              <a:t>	Barra de ferramentas</a:t>
            </a:r>
            <a:endParaRPr lang="pt-PT" sz="1200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989567" y="4403591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8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8064896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 smtClean="0">
                <a:ea typeface="ＭＳ Ｐゴシック" charset="0"/>
                <a:sym typeface="Franklin Gothic Medium" charset="0"/>
              </a:rPr>
              <a:t>5.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Processo de Validação e Controle de Qualidade de Dados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Análise de 2ª, 3ª e 4ª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Ordem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(</a:t>
            </a:r>
            <a:r>
              <a:rPr lang="pt-PT" sz="2000" dirty="0" err="1">
                <a:ea typeface="ＭＳ Ｐゴシック" charset="0"/>
                <a:sym typeface="Franklin Gothic Medium" charset="0"/>
              </a:rPr>
              <a:t>cont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.)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86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29034" y="983713"/>
            <a:ext cx="4679950" cy="307777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Análise de 3ª Ordem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83888" y="1388303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7</a:t>
            </a:r>
            <a:endParaRPr lang="pt-PT" sz="1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21996" y="1388303"/>
            <a:ext cx="418698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Utilizando módulo </a:t>
            </a:r>
            <a:r>
              <a:rPr lang="pt-PT" sz="1300" dirty="0" err="1">
                <a:solidFill>
                  <a:schemeClr val="tx1"/>
                </a:solidFill>
                <a:latin typeface="+mn-lt"/>
                <a:cs typeface="Calibri" pitchFamily="34" charset="0"/>
              </a:rPr>
              <a:t>SIG</a:t>
            </a:r>
            <a:endParaRPr lang="pt-PT" sz="13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63528" y="2024844"/>
            <a:ext cx="3149312" cy="468052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ctr"/>
          <a:lstStyle/>
          <a:p>
            <a:pPr lvl="0"/>
            <a:r>
              <a:rPr lang="pt-PT" sz="1200" dirty="0"/>
              <a:t>Pilha de Camada / Transparência” (</a:t>
            </a:r>
            <a:r>
              <a:rPr lang="pt-PT" sz="1200" dirty="0" err="1"/>
              <a:t>Layer</a:t>
            </a:r>
            <a:r>
              <a:rPr lang="pt-PT" sz="1200" dirty="0"/>
              <a:t> </a:t>
            </a:r>
            <a:r>
              <a:rPr lang="pt-PT" sz="1200" dirty="0" err="1"/>
              <a:t>Stack</a:t>
            </a:r>
            <a:r>
              <a:rPr lang="pt-PT" sz="1200" dirty="0"/>
              <a:t> / </a:t>
            </a:r>
            <a:r>
              <a:rPr lang="pt-PT" sz="1200" dirty="0" err="1"/>
              <a:t>Transparencie</a:t>
            </a:r>
            <a:r>
              <a:rPr lang="pt-PT" sz="1200" dirty="0"/>
              <a:t>):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183509" y="1844824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1995" y="2492896"/>
            <a:ext cx="2890845" cy="1367835"/>
          </a:xfrm>
          <a:prstGeom prst="rect">
            <a:avLst/>
          </a:prstGeom>
          <a:solidFill>
            <a:srgbClr val="FBC100">
              <a:alpha val="1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5709" rIns="72000" bIns="3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600"/>
              </a:spcAft>
            </a:pPr>
            <a:r>
              <a:rPr lang="pt-PT" sz="1200" dirty="0" smtClean="0">
                <a:solidFill>
                  <a:srgbClr val="000000"/>
                </a:solidFill>
                <a:cs typeface="Calibri" pitchFamily="34" charset="0"/>
              </a:rPr>
              <a:t>Serve para </a:t>
            </a:r>
            <a:r>
              <a:rPr lang="pt-PT" sz="1200" dirty="0">
                <a:solidFill>
                  <a:srgbClr val="000000"/>
                </a:solidFill>
                <a:cs typeface="Calibri" pitchFamily="34" charset="0"/>
              </a:rPr>
              <a:t>activar e desactivar as camadas a representar no </a:t>
            </a:r>
            <a:r>
              <a:rPr lang="pt-PT" sz="1200" dirty="0" smtClean="0">
                <a:solidFill>
                  <a:srgbClr val="000000"/>
                </a:solidFill>
                <a:cs typeface="Calibri" pitchFamily="34" charset="0"/>
              </a:rPr>
              <a:t>mapa.</a:t>
            </a:r>
          </a:p>
          <a:p>
            <a:pPr marL="228600" lvl="0" indent="-228600" algn="just">
              <a:spcAft>
                <a:spcPts val="600"/>
              </a:spcAft>
              <a:buFont typeface="+mj-lt"/>
              <a:buAutoNum type="arabicPeriod"/>
            </a:pPr>
            <a:r>
              <a:rPr lang="pt-PT" sz="1200" dirty="0" smtClean="0">
                <a:solidFill>
                  <a:srgbClr val="000000"/>
                </a:solidFill>
                <a:cs typeface="Calibri" pitchFamily="34" charset="0"/>
              </a:rPr>
              <a:t>Colocar um “</a:t>
            </a:r>
            <a:r>
              <a:rPr lang="pt-PT" sz="1200" dirty="0" err="1" smtClean="0">
                <a:solidFill>
                  <a:srgbClr val="000000"/>
                </a:solidFill>
                <a:cs typeface="Calibri" pitchFamily="34" charset="0"/>
              </a:rPr>
              <a:t>check</a:t>
            </a:r>
            <a:r>
              <a:rPr lang="pt-PT" sz="1200" dirty="0">
                <a:solidFill>
                  <a:srgbClr val="000000"/>
                </a:solidFill>
                <a:cs typeface="Calibri" pitchFamily="34" charset="0"/>
              </a:rPr>
              <a:t>” nas </a:t>
            </a:r>
            <a:r>
              <a:rPr lang="pt-PT" sz="1200" dirty="0" smtClean="0">
                <a:solidFill>
                  <a:srgbClr val="000000"/>
                </a:solidFill>
                <a:cs typeface="Calibri" pitchFamily="34" charset="0"/>
              </a:rPr>
              <a:t>camadas desejadas.</a:t>
            </a:r>
          </a:p>
          <a:p>
            <a:pPr marL="228600" lvl="0" indent="-228600" algn="just">
              <a:spcAft>
                <a:spcPts val="600"/>
              </a:spcAft>
              <a:buFont typeface="+mj-lt"/>
              <a:buAutoNum type="arabicPeriod"/>
            </a:pPr>
            <a:r>
              <a:rPr lang="pt-PT" sz="1200" dirty="0" smtClean="0">
                <a:solidFill>
                  <a:srgbClr val="000000"/>
                </a:solidFill>
                <a:cs typeface="Calibri" pitchFamily="34" charset="0"/>
              </a:rPr>
              <a:t>Define o nível de transparência no </a:t>
            </a:r>
            <a:r>
              <a:rPr lang="pt-PT" sz="1200" dirty="0">
                <a:solidFill>
                  <a:srgbClr val="000000"/>
                </a:solidFill>
                <a:cs typeface="Calibri" pitchFamily="34" charset="0"/>
              </a:rPr>
              <a:t>mapa </a:t>
            </a:r>
            <a:r>
              <a:rPr lang="pt-PT" sz="1200" dirty="0" smtClean="0">
                <a:solidFill>
                  <a:srgbClr val="000000"/>
                </a:solidFill>
                <a:cs typeface="Calibri" pitchFamily="34" charset="0"/>
              </a:rPr>
              <a:t>(de </a:t>
            </a:r>
            <a:r>
              <a:rPr lang="pt-PT" sz="1200" dirty="0">
                <a:solidFill>
                  <a:srgbClr val="000000"/>
                </a:solidFill>
                <a:cs typeface="Calibri" pitchFamily="34" charset="0"/>
              </a:rPr>
              <a:t>0 a 100). </a:t>
            </a:r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70" y="2604294"/>
            <a:ext cx="1067971" cy="12564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val 11"/>
          <p:cNvSpPr/>
          <p:nvPr/>
        </p:nvSpPr>
        <p:spPr bwMode="auto">
          <a:xfrm>
            <a:off x="3772511" y="2180416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" name="Line Callout 2 (Accent Bar) 17"/>
          <p:cNvSpPr/>
          <p:nvPr/>
        </p:nvSpPr>
        <p:spPr bwMode="auto">
          <a:xfrm>
            <a:off x="3800872" y="2132856"/>
            <a:ext cx="864096" cy="415739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26073"/>
              <a:gd name="adj5" fmla="val 168553"/>
              <a:gd name="adj6" fmla="val -10422"/>
            </a:avLst>
          </a:prstGeom>
          <a:noFill/>
          <a:ln w="3175"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5709" tIns="35709" rIns="35709" bIns="35709" rtlCol="0" anchor="ctr"/>
          <a:lstStyle/>
          <a:p>
            <a:pPr marL="88900" defTabSz="642938"/>
            <a:endParaRPr lang="pt-PT" sz="1200" dirty="0">
              <a:solidFill>
                <a:schemeClr val="tx1"/>
              </a:solidFill>
            </a:endParaRPr>
          </a:p>
        </p:txBody>
      </p:sp>
      <p:sp>
        <p:nvSpPr>
          <p:cNvPr id="20" name="Line Callout 2 (Accent Bar) 19"/>
          <p:cNvSpPr/>
          <p:nvPr/>
        </p:nvSpPr>
        <p:spPr bwMode="auto">
          <a:xfrm flipH="1">
            <a:off x="2235839" y="2204864"/>
            <a:ext cx="2160240" cy="415739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5882"/>
              <a:gd name="adj5" fmla="val 171172"/>
              <a:gd name="adj6" fmla="val -10084"/>
            </a:avLst>
          </a:prstGeom>
          <a:noFill/>
          <a:ln w="3175"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5709" tIns="35709" rIns="35709" bIns="35709" rtlCol="0" anchor="ctr"/>
          <a:lstStyle/>
          <a:p>
            <a:pPr marL="88900" defTabSz="642938"/>
            <a:endParaRPr lang="pt-PT" sz="12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232920" y="2188555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63528" y="4617132"/>
            <a:ext cx="4445455" cy="324035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ctr"/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pt-PT" sz="1200" dirty="0" smtClean="0">
                <a:cs typeface="Calibri" pitchFamily="34" charset="0"/>
              </a:rPr>
              <a:t>Legenda da Camada de </a:t>
            </a:r>
            <a:r>
              <a:rPr lang="pt-PT" sz="1200" dirty="0" err="1" smtClean="0">
                <a:cs typeface="Calibri" pitchFamily="34" charset="0"/>
              </a:rPr>
              <a:t>Infraestrutura</a:t>
            </a:r>
            <a:r>
              <a:rPr lang="pt-PT" sz="1200" dirty="0" smtClean="0">
                <a:cs typeface="Calibri" pitchFamily="34" charset="0"/>
              </a:rPr>
              <a:t>” (</a:t>
            </a:r>
            <a:r>
              <a:rPr lang="pt-PT" sz="1200" dirty="0" err="1" smtClean="0">
                <a:cs typeface="Calibri" pitchFamily="34" charset="0"/>
              </a:rPr>
              <a:t>Facility</a:t>
            </a:r>
            <a:r>
              <a:rPr lang="pt-PT" sz="1200" dirty="0" smtClean="0">
                <a:cs typeface="Calibri" pitchFamily="34" charset="0"/>
              </a:rPr>
              <a:t> </a:t>
            </a:r>
            <a:r>
              <a:rPr lang="pt-PT" sz="1200" dirty="0" err="1" smtClean="0">
                <a:cs typeface="Calibri" pitchFamily="34" charset="0"/>
              </a:rPr>
              <a:t>Layer</a:t>
            </a:r>
            <a:r>
              <a:rPr lang="pt-PT" sz="1200" dirty="0" smtClean="0">
                <a:cs typeface="Calibri" pitchFamily="34" charset="0"/>
              </a:rPr>
              <a:t> </a:t>
            </a:r>
            <a:r>
              <a:rPr lang="pt-PT" sz="1200" dirty="0" err="1" smtClean="0">
                <a:cs typeface="Calibri" pitchFamily="34" charset="0"/>
              </a:rPr>
              <a:t>Legend</a:t>
            </a:r>
            <a:r>
              <a:rPr lang="pt-PT" sz="1200" dirty="0" smtClean="0">
                <a:cs typeface="Calibri" pitchFamily="34" charset="0"/>
              </a:rPr>
              <a:t>)</a:t>
            </a:r>
            <a:endParaRPr lang="pt-PT" sz="1200" dirty="0">
              <a:cs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5116" y="4941167"/>
            <a:ext cx="2977723" cy="1347121"/>
          </a:xfrm>
          <a:prstGeom prst="rect">
            <a:avLst/>
          </a:prstGeom>
          <a:solidFill>
            <a:srgbClr val="FBC100">
              <a:alpha val="1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5709" rIns="72000" bIns="3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600"/>
              </a:spcAft>
            </a:pPr>
            <a:r>
              <a:rPr lang="pt-PT" sz="1200" dirty="0">
                <a:solidFill>
                  <a:srgbClr val="000000"/>
                </a:solidFill>
                <a:cs typeface="Calibri" pitchFamily="34" charset="0"/>
              </a:rPr>
              <a:t>É o separador que representa de forma contextual as legendas da “Camada de US”. O Separador é contextual porque difere consoante a representação do conjunto grupo de US, que pode ser: Classificação, Tipo ou Nível. 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200472" y="4437112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8" name="Picture 27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02"/>
          <a:stretch/>
        </p:blipFill>
        <p:spPr bwMode="auto">
          <a:xfrm>
            <a:off x="3673570" y="4952508"/>
            <a:ext cx="1135414" cy="133578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28"/>
          <p:cNvSpPr/>
          <p:nvPr/>
        </p:nvSpPr>
        <p:spPr bwMode="auto">
          <a:xfrm>
            <a:off x="5277606" y="2024844"/>
            <a:ext cx="4355914" cy="324035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ctr"/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pt-PT" sz="1200" dirty="0" smtClean="0">
                <a:cs typeface="Calibri" pitchFamily="34" charset="0"/>
              </a:rPr>
              <a:t>Legenda da Camada Temática 1</a:t>
            </a:r>
            <a:r>
              <a:rPr lang="pt-PT" sz="1200" dirty="0">
                <a:cs typeface="Calibri" pitchFamily="34" charset="0"/>
              </a:rPr>
              <a:t>” (</a:t>
            </a:r>
            <a:r>
              <a:rPr lang="pt-PT" sz="1200" dirty="0" err="1">
                <a:cs typeface="Calibri" pitchFamily="34" charset="0"/>
              </a:rPr>
              <a:t>Temathic</a:t>
            </a:r>
            <a:r>
              <a:rPr lang="pt-PT" sz="1200" dirty="0">
                <a:cs typeface="Calibri" pitchFamily="34" charset="0"/>
              </a:rPr>
              <a:t> </a:t>
            </a:r>
            <a:r>
              <a:rPr lang="pt-PT" sz="1200" dirty="0" err="1">
                <a:cs typeface="Calibri" pitchFamily="34" charset="0"/>
              </a:rPr>
              <a:t>Layer</a:t>
            </a:r>
            <a:r>
              <a:rPr lang="pt-PT" sz="1200" dirty="0">
                <a:cs typeface="Calibri" pitchFamily="34" charset="0"/>
              </a:rPr>
              <a:t> 1 </a:t>
            </a:r>
            <a:r>
              <a:rPr lang="pt-PT" sz="1200" dirty="0" err="1" smtClean="0">
                <a:cs typeface="Calibri" pitchFamily="34" charset="0"/>
              </a:rPr>
              <a:t>Legend</a:t>
            </a:r>
            <a:r>
              <a:rPr lang="pt-PT" sz="1200" dirty="0" smtClean="0">
                <a:cs typeface="Calibri" pitchFamily="34" charset="0"/>
              </a:rPr>
              <a:t>):</a:t>
            </a:r>
            <a:endParaRPr lang="pt-PT" sz="1200" dirty="0">
              <a:cs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04325" y="2402886"/>
            <a:ext cx="4228626" cy="1202116"/>
          </a:xfrm>
          <a:prstGeom prst="rect">
            <a:avLst/>
          </a:prstGeom>
          <a:solidFill>
            <a:srgbClr val="FBC100">
              <a:alpha val="1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5709" rIns="72000" bIns="3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600"/>
              </a:spcAft>
            </a:pPr>
            <a:r>
              <a:rPr lang="pt-PT" sz="1200" dirty="0">
                <a:solidFill>
                  <a:srgbClr val="000000"/>
                </a:solidFill>
                <a:cs typeface="Calibri" pitchFamily="34" charset="0"/>
              </a:rPr>
              <a:t>Neste separador faz-se a leitura da legenda para a Camada Temática 1, ou seja, são representados os valores de dados ou de indicadores separados em gamas e por </a:t>
            </a:r>
            <a:r>
              <a:rPr lang="pt-PT" sz="1200" dirty="0" smtClean="0">
                <a:solidFill>
                  <a:srgbClr val="000000"/>
                </a:solidFill>
                <a:cs typeface="Calibri" pitchFamily="34" charset="0"/>
              </a:rPr>
              <a:t>cores.</a:t>
            </a:r>
            <a:endParaRPr lang="pt-PT" sz="1200" dirty="0">
              <a:solidFill>
                <a:srgbClr val="000000"/>
              </a:solidFill>
              <a:cs typeface="Calibri" pitchFamily="34" charset="0"/>
            </a:endParaRPr>
          </a:p>
          <a:p>
            <a:pPr lvl="0" algn="just">
              <a:spcAft>
                <a:spcPts val="600"/>
              </a:spcAft>
            </a:pPr>
            <a:r>
              <a:rPr lang="pt-PT" sz="1200" dirty="0">
                <a:solidFill>
                  <a:srgbClr val="000000"/>
                </a:solidFill>
                <a:cs typeface="Calibri" pitchFamily="34" charset="0"/>
              </a:rPr>
              <a:t>Os valores representados entre parênteses indicam a quantidade de pontos no mapa onde estão representados valores de determinada gama.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097586" y="1844824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5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2" name="Picture 3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4324" y="3698712"/>
            <a:ext cx="2037415" cy="1512486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520" y="3698712"/>
            <a:ext cx="2117000" cy="15124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4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8064896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 smtClean="0">
                <a:ea typeface="ＭＳ Ｐゴシック" charset="0"/>
                <a:sym typeface="Franklin Gothic Medium" charset="0"/>
              </a:rPr>
              <a:t>5.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Processo de Validação e Controle de Qualidade de Dados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Análise de 2ª, 3ª e 4ª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Ordem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(</a:t>
            </a:r>
            <a:r>
              <a:rPr lang="pt-PT" sz="2000" dirty="0" err="1">
                <a:ea typeface="ＭＳ Ｐゴシック" charset="0"/>
                <a:sym typeface="Franklin Gothic Medium" charset="0"/>
              </a:rPr>
              <a:t>cont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.)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63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29034" y="983713"/>
            <a:ext cx="4679950" cy="307777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Análise de 3ª Ordem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83888" y="1388303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7</a:t>
            </a:r>
            <a:endParaRPr lang="pt-PT" sz="1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21996" y="1388303"/>
            <a:ext cx="418698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Utilizando módulo </a:t>
            </a:r>
            <a:r>
              <a:rPr lang="pt-PT" sz="1300" dirty="0" err="1">
                <a:solidFill>
                  <a:schemeClr val="tx1"/>
                </a:solidFill>
                <a:latin typeface="+mn-lt"/>
                <a:cs typeface="Calibri" pitchFamily="34" charset="0"/>
              </a:rPr>
              <a:t>SIG</a:t>
            </a:r>
            <a:endParaRPr lang="pt-PT" sz="13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63528" y="2024845"/>
            <a:ext cx="4445010" cy="324036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A </a:t>
            </a:r>
            <a:r>
              <a:rPr lang="pt-PT" sz="1200" dirty="0" smtClean="0">
                <a:solidFill>
                  <a:schemeClr val="tx1"/>
                </a:solidFill>
              </a:rPr>
              <a:t>Camada de Infra-estrutura (camada de US</a:t>
            </a:r>
            <a:r>
              <a:rPr lang="pt-PT" sz="1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83509" y="1844824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6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63528" y="2348880"/>
            <a:ext cx="2351962" cy="3528312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5709" rIns="72000" bIns="3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600"/>
              </a:spcAft>
            </a:pPr>
            <a:r>
              <a:rPr lang="pt-PT" sz="1200" dirty="0">
                <a:solidFill>
                  <a:srgbClr val="000000"/>
                </a:solidFill>
                <a:cs typeface="Calibri" pitchFamily="34" charset="0"/>
              </a:rPr>
              <a:t>A camada de US </a:t>
            </a:r>
            <a:r>
              <a:rPr lang="pt-PT" sz="1200" dirty="0" smtClean="0">
                <a:solidFill>
                  <a:srgbClr val="000000"/>
                </a:solidFill>
                <a:cs typeface="Calibri" pitchFamily="34" charset="0"/>
              </a:rPr>
              <a:t>representa </a:t>
            </a:r>
            <a:r>
              <a:rPr lang="pt-PT" sz="1200" dirty="0">
                <a:solidFill>
                  <a:srgbClr val="000000"/>
                </a:solidFill>
                <a:cs typeface="Calibri" pitchFamily="34" charset="0"/>
              </a:rPr>
              <a:t>as Unidades Sanitárias (US</a:t>
            </a:r>
            <a:r>
              <a:rPr lang="pt-PT" sz="1200" dirty="0" smtClean="0">
                <a:solidFill>
                  <a:srgbClr val="000000"/>
                </a:solidFill>
                <a:cs typeface="Calibri" pitchFamily="34" charset="0"/>
              </a:rPr>
              <a:t>). </a:t>
            </a:r>
          </a:p>
          <a:p>
            <a:pPr lvl="0" algn="just">
              <a:spcAft>
                <a:spcPts val="600"/>
              </a:spcAft>
            </a:pPr>
            <a:endParaRPr lang="pt-PT" sz="1200" dirty="0" smtClean="0">
              <a:cs typeface="Calibri" pitchFamily="34" charset="0"/>
            </a:endParaRPr>
          </a:p>
          <a:p>
            <a:pPr marL="182563" indent="-182563" algn="just">
              <a:spcAft>
                <a:spcPts val="600"/>
              </a:spcAft>
              <a:buFont typeface="+mj-lt"/>
              <a:buAutoNum type="arabicPeriod"/>
            </a:pPr>
            <a:r>
              <a:rPr lang="pt-PT" sz="1200" dirty="0" smtClean="0">
                <a:cs typeface="Calibri" pitchFamily="34" charset="0"/>
              </a:rPr>
              <a:t>Clique em “Editar camadas”.</a:t>
            </a:r>
          </a:p>
          <a:p>
            <a:pPr marL="182563" indent="-182563" algn="just">
              <a:spcAft>
                <a:spcPts val="600"/>
              </a:spcAft>
              <a:buFont typeface="+mj-lt"/>
              <a:buAutoNum type="arabicPeriod"/>
            </a:pPr>
            <a:endParaRPr lang="pt-PT" sz="1200" dirty="0" smtClean="0">
              <a:cs typeface="Calibri" pitchFamily="34" charset="0"/>
            </a:endParaRPr>
          </a:p>
          <a:p>
            <a:pPr marL="182563" indent="-182563" algn="just">
              <a:spcAft>
                <a:spcPts val="600"/>
              </a:spcAft>
              <a:buFont typeface="+mj-lt"/>
              <a:buAutoNum type="arabicPeriod"/>
            </a:pPr>
            <a:r>
              <a:rPr lang="pt-PT" sz="1200" dirty="0" smtClean="0">
                <a:cs typeface="Calibri" pitchFamily="34" charset="0"/>
              </a:rPr>
              <a:t>No campo </a:t>
            </a:r>
            <a:r>
              <a:rPr lang="pt-PT" sz="1200" dirty="0">
                <a:cs typeface="Calibri" pitchFamily="34" charset="0"/>
              </a:rPr>
              <a:t>“Conjunto de Grupo de Unidade Organizacional” </a:t>
            </a:r>
            <a:r>
              <a:rPr lang="pt-PT" sz="1200" dirty="0" smtClean="0">
                <a:cs typeface="Calibri" pitchFamily="34" charset="0"/>
              </a:rPr>
              <a:t>seleccione </a:t>
            </a:r>
            <a:r>
              <a:rPr lang="pt-PT" sz="1200" dirty="0">
                <a:cs typeface="Calibri" pitchFamily="34" charset="0"/>
              </a:rPr>
              <a:t>o conjunto de grupo de </a:t>
            </a:r>
            <a:r>
              <a:rPr lang="pt-PT" sz="1200" dirty="0" smtClean="0">
                <a:cs typeface="Calibri" pitchFamily="34" charset="0"/>
              </a:rPr>
              <a:t>US.</a:t>
            </a:r>
          </a:p>
          <a:p>
            <a:pPr marL="182563" indent="-182563" algn="just">
              <a:spcAft>
                <a:spcPts val="600"/>
              </a:spcAft>
              <a:buFont typeface="+mj-lt"/>
              <a:buAutoNum type="arabicPeriod"/>
            </a:pPr>
            <a:endParaRPr lang="pt-PT" sz="1200" dirty="0" smtClean="0">
              <a:cs typeface="Calibri" pitchFamily="34" charset="0"/>
            </a:endParaRPr>
          </a:p>
          <a:p>
            <a:pPr marL="182563" indent="-182563" algn="just">
              <a:spcAft>
                <a:spcPts val="600"/>
              </a:spcAft>
              <a:buFont typeface="+mj-lt"/>
              <a:buAutoNum type="arabicPeriod"/>
            </a:pPr>
            <a:r>
              <a:rPr lang="pt-PT" sz="1200" dirty="0" smtClean="0">
                <a:cs typeface="Calibri" pitchFamily="34" charset="0"/>
              </a:rPr>
              <a:t>Escolha um dos tipos de Modo </a:t>
            </a:r>
            <a:r>
              <a:rPr lang="pt-PT" sz="1200" dirty="0">
                <a:cs typeface="Calibri" pitchFamily="34" charset="0"/>
              </a:rPr>
              <a:t>de Selecção</a:t>
            </a:r>
            <a:r>
              <a:rPr lang="pt-PT" sz="1200" dirty="0" smtClean="0">
                <a:cs typeface="Calibri" pitchFamily="34" charset="0"/>
              </a:rPr>
              <a:t>”</a:t>
            </a:r>
          </a:p>
          <a:p>
            <a:pPr marL="182563" indent="-182563" algn="just">
              <a:spcAft>
                <a:spcPts val="600"/>
              </a:spcAft>
              <a:buFont typeface="+mj-lt"/>
              <a:buAutoNum type="arabicPeriod"/>
            </a:pPr>
            <a:endParaRPr lang="pt-PT" sz="1200" dirty="0" smtClean="0">
              <a:cs typeface="Calibri" pitchFamily="34" charset="0"/>
            </a:endParaRPr>
          </a:p>
          <a:p>
            <a:pPr marL="182563" indent="-182563" algn="just">
              <a:spcAft>
                <a:spcPts val="600"/>
              </a:spcAft>
              <a:buFont typeface="+mj-lt"/>
              <a:buAutoNum type="arabicPeriod"/>
            </a:pPr>
            <a:r>
              <a:rPr lang="pt-PT" sz="1200" dirty="0">
                <a:cs typeface="Calibri" pitchFamily="34" charset="0"/>
              </a:rPr>
              <a:t>Clicando em Unidades Organizacionais visualizará a opção de seleccionar as </a:t>
            </a:r>
            <a:r>
              <a:rPr lang="pt-PT" sz="1200" dirty="0" smtClean="0">
                <a:cs typeface="Calibri" pitchFamily="34" charset="0"/>
              </a:rPr>
              <a:t>UO</a:t>
            </a:r>
            <a:endParaRPr lang="pt-PT" sz="1200" dirty="0">
              <a:cs typeface="Calibri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92" b="50538"/>
          <a:stretch/>
        </p:blipFill>
        <p:spPr bwMode="auto">
          <a:xfrm>
            <a:off x="3473868" y="2398349"/>
            <a:ext cx="1191100" cy="11237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29"/>
          <a:stretch/>
        </p:blipFill>
        <p:spPr bwMode="auto">
          <a:xfrm>
            <a:off x="3473868" y="3579415"/>
            <a:ext cx="1191100" cy="1053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68" y="4717617"/>
            <a:ext cx="1191100" cy="8975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5" name="Oval 54"/>
          <p:cNvSpPr/>
          <p:nvPr/>
        </p:nvSpPr>
        <p:spPr bwMode="auto">
          <a:xfrm>
            <a:off x="3152800" y="2780960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3152800" y="3706400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3152800" y="4646892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 smtClean="0">
                <a:solidFill>
                  <a:schemeClr val="tx1"/>
                </a:solidFill>
                <a:latin typeface="Arial Narrow" pitchFamily="34" charset="0"/>
              </a:rPr>
              <a:t>3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9954" y="5714019"/>
            <a:ext cx="1815014" cy="16322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Oval 62"/>
          <p:cNvSpPr/>
          <p:nvPr/>
        </p:nvSpPr>
        <p:spPr bwMode="auto">
          <a:xfrm>
            <a:off x="2720752" y="5470624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 smtClean="0">
                <a:solidFill>
                  <a:schemeClr val="tx1"/>
                </a:solidFill>
                <a:latin typeface="Arial Narrow" pitchFamily="34" charset="0"/>
              </a:rPr>
              <a:t>4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32654" y="1965608"/>
            <a:ext cx="4600295" cy="2385268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3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Esta </a:t>
            </a:r>
            <a:r>
              <a:rPr lang="pt-PT" sz="13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função lista todos os valores de dados sinalizados para acompanhamento:</a:t>
            </a:r>
          </a:p>
          <a:p>
            <a:pPr marL="261938" indent="-261938" algn="just">
              <a:spcAft>
                <a:spcPts val="1800"/>
              </a:spcAft>
              <a:buFont typeface="+mj-lt"/>
              <a:buAutoNum type="arabicPeriod"/>
            </a:pPr>
            <a:r>
              <a:rPr lang="pt-PT" sz="13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Clique em "Serviços” &gt; “Qualidade de Dados” &gt; “Análise de </a:t>
            </a:r>
            <a:r>
              <a:rPr lang="pt-PT" sz="13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Acompanhamento</a:t>
            </a:r>
          </a:p>
          <a:p>
            <a:pPr marL="261938" indent="-261938" algn="just">
              <a:spcAft>
                <a:spcPts val="1800"/>
              </a:spcAft>
              <a:buFont typeface="+mj-lt"/>
              <a:buAutoNum type="arabicPeriod"/>
            </a:pPr>
            <a:r>
              <a:rPr lang="pt-PT" sz="13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 estrelinha marcada a amarelo, corresponde ao marcador de acompanhamento. Uma vez desmarcado, deixa de fazer parte da lista de dados a </a:t>
            </a:r>
            <a:r>
              <a:rPr lang="pt-PT" sz="13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acompanhar</a:t>
            </a:r>
            <a:endParaRPr lang="pt-PT" sz="13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174625" indent="-174625" algn="just">
              <a:spcAft>
                <a:spcPts val="1800"/>
              </a:spcAft>
              <a:buFont typeface="+mj-lt"/>
              <a:buAutoNum type="arabicPeriod"/>
            </a:pPr>
            <a:endParaRPr lang="pt-PT" sz="13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5427848"/>
            <a:ext cx="4464049" cy="975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6" r="28960" b="10211"/>
          <a:stretch/>
        </p:blipFill>
        <p:spPr bwMode="auto">
          <a:xfrm>
            <a:off x="8261122" y="3989024"/>
            <a:ext cx="1300390" cy="1328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8" name="Oval 27"/>
          <p:cNvSpPr/>
          <p:nvPr/>
        </p:nvSpPr>
        <p:spPr bwMode="auto">
          <a:xfrm>
            <a:off x="9273512" y="6165304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9345520" y="3861048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072633" y="1388303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5510741" y="1388303"/>
            <a:ext cx="418698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Análise de Acompanhamento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4953000" y="1413371"/>
            <a:ext cx="0" cy="48960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8064896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 smtClean="0">
                <a:ea typeface="ＭＳ Ｐゴシック" charset="0"/>
                <a:sym typeface="Franklin Gothic Medium" charset="0"/>
              </a:rPr>
              <a:t>5.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Processo de Validação e Controle de Qualidade de Dados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Análise de 2ª, 3ª e 4ª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Ordem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(</a:t>
            </a:r>
            <a:r>
              <a:rPr lang="pt-PT" sz="2000" dirty="0" err="1">
                <a:ea typeface="ＭＳ Ｐゴシック" charset="0"/>
                <a:sym typeface="Franklin Gothic Medium" charset="0"/>
              </a:rPr>
              <a:t>cont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.)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28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000" dirty="0">
                <a:ea typeface="ＭＳ Ｐゴシック" charset="0"/>
                <a:sym typeface="Franklin Gothic Medium" charset="0"/>
              </a:rPr>
              <a:t>1. Iniciando o SISMA</a:t>
            </a:r>
            <a:br>
              <a:rPr lang="pt-PT" sz="2000" dirty="0">
                <a:ea typeface="ＭＳ Ｐゴシック" charset="0"/>
                <a:sym typeface="Franklin Gothic Medium" charset="0"/>
              </a:rPr>
            </a:br>
            <a:r>
              <a:rPr lang="pt-PT" sz="2000" dirty="0">
                <a:ea typeface="ＭＳ Ｐゴシック" charset="0"/>
                <a:sym typeface="Franklin Gothic Medium" charset="0"/>
              </a:rPr>
              <a:t>	O que é e seus Modos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49581" y="2636912"/>
            <a:ext cx="359791" cy="576064"/>
          </a:xfrm>
          <a:prstGeom prst="rect">
            <a:avLst/>
          </a:prstGeom>
          <a:solidFill>
            <a:srgbClr val="8C0A2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Calibri" pitchFamily="34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09497" y="2636912"/>
            <a:ext cx="1847901" cy="576064"/>
          </a:xfrm>
          <a:prstGeom prst="rect">
            <a:avLst/>
          </a:prstGeom>
          <a:solidFill>
            <a:srgbClr val="8C0A25">
              <a:alpha val="65098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6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Modo On-line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625721" y="2636912"/>
            <a:ext cx="359791" cy="576064"/>
          </a:xfrm>
          <a:prstGeom prst="rect">
            <a:avLst/>
          </a:prstGeom>
          <a:solidFill>
            <a:srgbClr val="8C0A2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Calibri" pitchFamily="34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985637" y="2636912"/>
            <a:ext cx="1847901" cy="576064"/>
          </a:xfrm>
          <a:prstGeom prst="rect">
            <a:avLst/>
          </a:prstGeom>
          <a:solidFill>
            <a:srgbClr val="8C0A25">
              <a:alpha val="65098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6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Modo Off-line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977680" y="2636912"/>
            <a:ext cx="359791" cy="576064"/>
          </a:xfrm>
          <a:prstGeom prst="rect">
            <a:avLst/>
          </a:prstGeom>
          <a:solidFill>
            <a:srgbClr val="8C0A2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Calibri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337596" y="2636912"/>
            <a:ext cx="1847901" cy="576064"/>
          </a:xfrm>
          <a:prstGeom prst="rect">
            <a:avLst/>
          </a:prstGeom>
          <a:solidFill>
            <a:srgbClr val="8C0A25">
              <a:alpha val="65098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6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Modo Intermitente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7353695" y="2636912"/>
            <a:ext cx="359791" cy="576064"/>
          </a:xfrm>
          <a:prstGeom prst="rect">
            <a:avLst/>
          </a:prstGeom>
          <a:solidFill>
            <a:srgbClr val="8C0A2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Calibri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713611" y="2636912"/>
            <a:ext cx="1847901" cy="576064"/>
          </a:xfrm>
          <a:prstGeom prst="rect">
            <a:avLst/>
          </a:prstGeom>
          <a:solidFill>
            <a:srgbClr val="8C0A25">
              <a:alpha val="65098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6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Modo Manual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49581" y="3212976"/>
            <a:ext cx="2207817" cy="144016"/>
          </a:xfrm>
          <a:prstGeom prst="rect">
            <a:avLst/>
          </a:prstGeom>
          <a:solidFill>
            <a:schemeClr val="tx1">
              <a:lumMod val="50000"/>
              <a:lumOff val="50000"/>
              <a:alpha val="65098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1600" b="1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49580" y="3429000"/>
            <a:ext cx="2207817" cy="3024336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Existe conectividade à Internet</a:t>
            </a:r>
            <a:r>
              <a:rPr lang="pt-PT" sz="12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.</a:t>
            </a:r>
          </a:p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pt-PT" sz="1200" dirty="0">
              <a:latin typeface="+mj-lt"/>
              <a:ea typeface="ヒラギノ角ゴ ProN W3" charset="0"/>
              <a:cs typeface="ヒラギノ角ゴ ProN W3" charset="0"/>
              <a:sym typeface="Franklin Gothic Book" pitchFamily="34" charset="0"/>
            </a:endParaRPr>
          </a:p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Acesso ao SIS-MA </a:t>
            </a: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</a:rPr>
              <a:t>através de browser internet</a:t>
            </a:r>
            <a:r>
              <a:rPr lang="pt-PT" sz="1200" dirty="0" smtClean="0">
                <a:latin typeface="+mj-lt"/>
                <a:ea typeface="ヒラギノ角ゴ ProN W3" charset="0"/>
                <a:cs typeface="ヒラギノ角ゴ ProN W3" charset="0"/>
              </a:rPr>
              <a:t>.</a:t>
            </a:r>
          </a:p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pt-PT" sz="1200" dirty="0">
              <a:latin typeface="+mj-lt"/>
              <a:ea typeface="ヒラギノ角ゴ ProN W3" charset="0"/>
              <a:cs typeface="ヒラギノ角ゴ ProN W3" charset="0"/>
            </a:endParaRPr>
          </a:p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</a:rPr>
              <a:t>Dados são carregados directamente na BD central sem recurso a BD local</a:t>
            </a:r>
            <a:r>
              <a:rPr lang="pt-PT" sz="1200" dirty="0" smtClean="0">
                <a:latin typeface="+mj-lt"/>
                <a:ea typeface="ヒラギノ角ゴ ProN W3" charset="0"/>
                <a:cs typeface="ヒラギノ角ゴ ProN W3" charset="0"/>
              </a:rPr>
              <a:t>.</a:t>
            </a:r>
            <a:endParaRPr lang="pt-PT" sz="1200" dirty="0">
              <a:latin typeface="+mj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625721" y="3429000"/>
            <a:ext cx="2207817" cy="3024336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</a:rPr>
              <a:t>Não existe conectividade à </a:t>
            </a:r>
            <a:r>
              <a:rPr lang="pt-PT" sz="1200" dirty="0" smtClean="0">
                <a:latin typeface="+mj-lt"/>
                <a:ea typeface="ヒラギノ角ゴ ProN W3" charset="0"/>
                <a:cs typeface="ヒラギノ角ゴ ProN W3" charset="0"/>
              </a:rPr>
              <a:t>Internet</a:t>
            </a:r>
          </a:p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pt-PT" sz="1200" dirty="0">
              <a:latin typeface="+mj-lt"/>
              <a:ea typeface="ヒラギノ角ゴ ProN W3" charset="0"/>
              <a:cs typeface="ヒラギノ角ゴ ProN W3" charset="0"/>
            </a:endParaRPr>
          </a:p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</a:rPr>
              <a:t>Existe instalação e BD local do SIS-MA</a:t>
            </a:r>
            <a:r>
              <a:rPr lang="pt-PT" sz="1200" dirty="0" smtClean="0">
                <a:latin typeface="+mj-lt"/>
                <a:ea typeface="ヒラギノ角ゴ ProN W3" charset="0"/>
                <a:cs typeface="ヒラギノ角ゴ ProN W3" charset="0"/>
              </a:rPr>
              <a:t>.</a:t>
            </a:r>
          </a:p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pt-PT" sz="1200" dirty="0">
              <a:latin typeface="+mj-lt"/>
              <a:ea typeface="ヒラギノ角ゴ ProN W3" charset="0"/>
              <a:cs typeface="ヒラギノ角ゴ ProN W3" charset="0"/>
            </a:endParaRPr>
          </a:p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</a:rPr>
              <a:t>Dados são carregados localmente e exportados para importação na Província ou Central.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625721" y="3211551"/>
            <a:ext cx="2207817" cy="144016"/>
          </a:xfrm>
          <a:prstGeom prst="rect">
            <a:avLst/>
          </a:prstGeom>
          <a:solidFill>
            <a:schemeClr val="tx1">
              <a:lumMod val="50000"/>
              <a:lumOff val="50000"/>
              <a:alpha val="65098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1600" b="1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977680" y="3212976"/>
            <a:ext cx="2207817" cy="144016"/>
          </a:xfrm>
          <a:prstGeom prst="rect">
            <a:avLst/>
          </a:prstGeom>
          <a:solidFill>
            <a:schemeClr val="tx1">
              <a:lumMod val="50000"/>
              <a:lumOff val="50000"/>
              <a:alpha val="65098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1600" b="1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977679" y="3429000"/>
            <a:ext cx="2207817" cy="3024336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</a:rPr>
              <a:t>Existe conectividade à Internet mas inconstante</a:t>
            </a:r>
            <a:r>
              <a:rPr lang="pt-PT" sz="1200" dirty="0" smtClean="0">
                <a:latin typeface="+mj-lt"/>
                <a:ea typeface="ヒラギノ角ゴ ProN W3" charset="0"/>
                <a:cs typeface="ヒラギノ角ゴ ProN W3" charset="0"/>
              </a:rPr>
              <a:t>.</a:t>
            </a:r>
          </a:p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pt-PT" sz="1200" dirty="0">
              <a:latin typeface="+mj-lt"/>
              <a:ea typeface="ヒラギノ角ゴ ProN W3" charset="0"/>
              <a:cs typeface="ヒラギノ角ゴ ProN W3" charset="0"/>
            </a:endParaRPr>
          </a:p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</a:rPr>
              <a:t>Acesso ao SIS-MA através de browser internet</a:t>
            </a:r>
            <a:r>
              <a:rPr lang="pt-PT" sz="1200" dirty="0" smtClean="0">
                <a:latin typeface="+mj-lt"/>
                <a:ea typeface="ヒラギノ角ゴ ProN W3" charset="0"/>
                <a:cs typeface="ヒラギノ角ゴ ProN W3" charset="0"/>
              </a:rPr>
              <a:t>.</a:t>
            </a:r>
          </a:p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pt-PT" sz="1200" dirty="0">
              <a:latin typeface="+mj-lt"/>
              <a:ea typeface="ヒラギノ角ゴ ProN W3" charset="0"/>
              <a:cs typeface="ヒラギノ角ゴ ProN W3" charset="0"/>
            </a:endParaRPr>
          </a:p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</a:rPr>
              <a:t>Dados são carregados directamente na BD </a:t>
            </a:r>
            <a:r>
              <a:rPr lang="pt-PT" sz="1200" dirty="0" smtClean="0">
                <a:latin typeface="+mj-lt"/>
                <a:ea typeface="ヒラギノ角ゴ ProN W3" charset="0"/>
                <a:cs typeface="ヒラギノ角ゴ ProN W3" charset="0"/>
              </a:rPr>
              <a:t>central. Sistema </a:t>
            </a: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</a:rPr>
              <a:t>reage </a:t>
            </a:r>
            <a:r>
              <a:rPr lang="pt-PT" sz="1200" dirty="0" smtClean="0">
                <a:latin typeface="+mj-lt"/>
                <a:ea typeface="ヒラギノ角ゴ ProN W3" charset="0"/>
                <a:cs typeface="ヒラギノ角ゴ ProN W3" charset="0"/>
              </a:rPr>
              <a:t>às </a:t>
            </a: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</a:rPr>
              <a:t>perdas de conectividade e não perde os dados já carregados</a:t>
            </a:r>
            <a:r>
              <a:rPr lang="pt-PT" sz="1200" dirty="0" smtClean="0">
                <a:latin typeface="+mj-lt"/>
                <a:ea typeface="ヒラギノ角ゴ ProN W3" charset="0"/>
                <a:cs typeface="ヒラギノ角ゴ ProN W3" charset="0"/>
              </a:rPr>
              <a:t>.</a:t>
            </a:r>
            <a:endParaRPr lang="pt-PT" sz="1200" dirty="0">
              <a:latin typeface="+mj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353695" y="3429000"/>
            <a:ext cx="2207817" cy="3024336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</a:rPr>
              <a:t>Não existe conectividade à Internet </a:t>
            </a:r>
            <a:r>
              <a:rPr lang="pt-PT" sz="1200" dirty="0" smtClean="0">
                <a:latin typeface="+mj-lt"/>
                <a:ea typeface="ヒラギノ角ゴ ProN W3" charset="0"/>
                <a:cs typeface="ヒラギノ角ゴ ProN W3" charset="0"/>
              </a:rPr>
              <a:t>nem </a:t>
            </a: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</a:rPr>
              <a:t>condições técnicas para modo off-line</a:t>
            </a:r>
            <a:r>
              <a:rPr lang="pt-PT" sz="1200" dirty="0" smtClean="0">
                <a:latin typeface="+mj-lt"/>
                <a:ea typeface="ヒラギノ角ゴ ProN W3" charset="0"/>
                <a:cs typeface="ヒラギノ角ゴ ProN W3" charset="0"/>
              </a:rPr>
              <a:t>.</a:t>
            </a:r>
          </a:p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pt-PT" sz="1200" dirty="0">
              <a:latin typeface="+mj-lt"/>
              <a:ea typeface="ヒラギノ角ゴ ProN W3" charset="0"/>
              <a:cs typeface="ヒラギノ角ゴ ProN W3" charset="0"/>
            </a:endParaRPr>
          </a:p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</a:rPr>
              <a:t>Não é instalado o SIS-MA localmente</a:t>
            </a:r>
            <a:r>
              <a:rPr lang="pt-PT" sz="1200" dirty="0" smtClean="0">
                <a:latin typeface="+mj-lt"/>
                <a:ea typeface="ヒラギノ角ゴ ProN W3" charset="0"/>
                <a:cs typeface="ヒラギノ角ゴ ProN W3" charset="0"/>
              </a:rPr>
              <a:t>.</a:t>
            </a:r>
          </a:p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pt-PT" sz="1200" dirty="0">
              <a:latin typeface="+mj-lt"/>
              <a:ea typeface="ヒラギノ角ゴ ProN W3" charset="0"/>
              <a:cs typeface="ヒラギノ角ゴ ProN W3" charset="0"/>
            </a:endParaRPr>
          </a:p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</a:rPr>
              <a:t>Dados são transmitidos à Província ou Central por vias manuais e em papel para posterior carregamento</a:t>
            </a:r>
            <a:r>
              <a:rPr lang="pt-PT" sz="1200" dirty="0" smtClean="0">
                <a:latin typeface="+mj-lt"/>
                <a:ea typeface="ヒラギノ角ゴ ProN W3" charset="0"/>
                <a:cs typeface="ヒラギノ角ゴ ProN W3" charset="0"/>
              </a:rPr>
              <a:t>.</a:t>
            </a:r>
            <a:endParaRPr lang="pt-PT" sz="1200" dirty="0">
              <a:latin typeface="+mj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353695" y="3211551"/>
            <a:ext cx="2207817" cy="144016"/>
          </a:xfrm>
          <a:prstGeom prst="rect">
            <a:avLst/>
          </a:prstGeom>
          <a:solidFill>
            <a:schemeClr val="tx1">
              <a:lumMod val="50000"/>
              <a:lumOff val="50000"/>
              <a:alpha val="65098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1600" b="1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V="1">
            <a:off x="4977679" y="980728"/>
            <a:ext cx="0" cy="1008112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Rectangle 29"/>
          <p:cNvSpPr/>
          <p:nvPr/>
        </p:nvSpPr>
        <p:spPr>
          <a:xfrm>
            <a:off x="128588" y="980728"/>
            <a:ext cx="47049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 que é o SIS-MA?</a:t>
            </a:r>
          </a:p>
          <a:p>
            <a:pPr algn="just">
              <a:spcAft>
                <a:spcPts val="1200"/>
              </a:spcAft>
              <a:defRPr/>
            </a:pP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SIS-MA 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significa Sistema de Informação em Saúde e Monitoria e Avaliação, que pretende substituir o “Módulo Básico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”.</a:t>
            </a:r>
            <a:endParaRPr lang="pt-PT" sz="14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25008" y="965627"/>
            <a:ext cx="46079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</a:rPr>
              <a:t>O 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</a:rPr>
              <a:t>sistema 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</a:rPr>
              <a:t>suporta 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</a:rPr>
              <a:t>a recolha, análise, interpretação e disseminação contínua e sistemática dos dados de saúde que são utilizados para definição e monitorização das políticas de saúde pública de Moçambique. </a:t>
            </a:r>
            <a:endParaRPr lang="pt-PT" sz="14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8464" y="2257127"/>
            <a:ext cx="9504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 sistema irá suportar 4 modos de utilização, cobrindo as condições que se identificam no terreno:</a:t>
            </a:r>
          </a:p>
        </p:txBody>
      </p:sp>
    </p:spTree>
    <p:extLst>
      <p:ext uri="{BB962C8B-B14F-4D97-AF65-F5344CB8AC3E}">
        <p14:creationId xmlns:p14="http://schemas.microsoft.com/office/powerpoint/2010/main" val="3378852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29034" y="983713"/>
            <a:ext cx="4679950" cy="1631216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Análise de 4 ª Ordem</a:t>
            </a:r>
          </a:p>
          <a:p>
            <a:pPr algn="just">
              <a:spcAft>
                <a:spcPts val="1800"/>
              </a:spcAft>
            </a:pP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Consiste 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em fazer uma análise estatística aos dados 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pelo Responsável 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de Monitoria e 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Avaliação.</a:t>
            </a:r>
          </a:p>
          <a:p>
            <a:pPr algn="just">
              <a:spcAft>
                <a:spcPts val="1800"/>
              </a:spcAft>
            </a:pP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Esta 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análise é feita através da consulta às seguintes funcionalidades do 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SIS-MA.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09764" y="3500340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2</a:t>
            </a:r>
            <a:endParaRPr lang="pt-PT" sz="1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09764" y="3077076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1</a:t>
            </a:r>
            <a:endParaRPr lang="pt-PT" sz="1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54228" y="3077076"/>
            <a:ext cx="4140142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análise de discrepâncias de min-</a:t>
            </a:r>
            <a:r>
              <a:rPr lang="pt-PT" sz="1300" dirty="0" err="1" smtClean="0">
                <a:solidFill>
                  <a:schemeClr val="tx1"/>
                </a:solidFill>
                <a:latin typeface="+mn-lt"/>
                <a:cs typeface="Calibri" pitchFamily="34" charset="0"/>
              </a:rPr>
              <a:t>max</a:t>
            </a:r>
            <a:endParaRPr lang="pt-PT" sz="13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54228" y="3501056"/>
            <a:ext cx="4140142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análise de discrepâncias de desvio padrão </a:t>
            </a:r>
            <a:endParaRPr lang="pt-PT" sz="13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200851" y="4785812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1</a:t>
            </a:r>
            <a:endParaRPr lang="pt-PT" sz="1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38959" y="4785812"/>
            <a:ext cx="418698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análise de discrepâncias de min-</a:t>
            </a:r>
            <a:r>
              <a:rPr lang="pt-PT" sz="1300" dirty="0" err="1">
                <a:solidFill>
                  <a:schemeClr val="tx1"/>
                </a:solidFill>
                <a:latin typeface="+mn-lt"/>
                <a:cs typeface="Calibri" pitchFamily="34" charset="0"/>
              </a:rPr>
              <a:t>max</a:t>
            </a:r>
            <a:endParaRPr lang="pt-PT" sz="13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254804" y="1464852"/>
            <a:ext cx="2074460" cy="668004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8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Na janela de Qualidade de Dados seleccione </a:t>
            </a:r>
            <a:r>
              <a:rPr lang="pt-PT" sz="1200" dirty="0" smtClean="0">
                <a:solidFill>
                  <a:schemeClr val="tx1"/>
                </a:solidFill>
              </a:rPr>
              <a:t>“</a:t>
            </a:r>
            <a:r>
              <a:rPr lang="pt-PT" sz="1200" dirty="0">
                <a:solidFill>
                  <a:schemeClr val="tx1"/>
                </a:solidFill>
              </a:rPr>
              <a:t>Análise de Discrepâncias de </a:t>
            </a:r>
            <a:r>
              <a:rPr lang="pt-PT" sz="1200" dirty="0" smtClean="0">
                <a:solidFill>
                  <a:schemeClr val="tx1"/>
                </a:solidFill>
              </a:rPr>
              <a:t>Min-Max”</a:t>
            </a:r>
            <a:endParaRPr lang="pt-PT" sz="12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5050753" y="1230408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200472" y="5242333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5207520" y="2422334"/>
            <a:ext cx="1977728" cy="2289743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5709" rIns="35709" bIns="35709" rtlCol="0" anchor="ctr"/>
          <a:lstStyle/>
          <a:p>
            <a:pPr marL="228600" lvl="0" indent="-228600">
              <a:spcBef>
                <a:spcPts val="300"/>
              </a:spcBef>
              <a:buFont typeface="+mj-lt"/>
              <a:buAutoNum type="arabicPeriod"/>
            </a:pPr>
            <a:r>
              <a:rPr lang="pt-PT" sz="1200" dirty="0"/>
              <a:t>Defina a periodicidade </a:t>
            </a:r>
            <a:endParaRPr lang="pt-PT" sz="1200" dirty="0" smtClean="0"/>
          </a:p>
          <a:p>
            <a:pPr marL="228600" lvl="0" indent="-228600">
              <a:spcBef>
                <a:spcPts val="300"/>
              </a:spcBef>
              <a:buFont typeface="+mj-lt"/>
              <a:buAutoNum type="arabicPeriod"/>
            </a:pPr>
            <a:r>
              <a:rPr lang="pt-PT" sz="1200" dirty="0" smtClean="0"/>
              <a:t>Na </a:t>
            </a:r>
            <a:r>
              <a:rPr lang="pt-PT" sz="1200" dirty="0"/>
              <a:t>secção de Conjuntos de Dados Disponível seleccione os dados (fichas) para análise</a:t>
            </a:r>
            <a:endParaRPr lang="en-US" sz="1200" dirty="0"/>
          </a:p>
          <a:p>
            <a:pPr marL="228600" lvl="0" indent="-228600">
              <a:spcBef>
                <a:spcPts val="300"/>
              </a:spcBef>
              <a:buFont typeface="+mj-lt"/>
              <a:buAutoNum type="arabicPeriod"/>
            </a:pPr>
            <a:r>
              <a:rPr lang="pt-PT" sz="1200" dirty="0" smtClean="0"/>
              <a:t>Seleccione </a:t>
            </a:r>
            <a:r>
              <a:rPr lang="pt-PT" sz="1200" dirty="0"/>
              <a:t>a Unidade Organizacional, </a:t>
            </a:r>
            <a:endParaRPr lang="pt-PT" sz="1200" dirty="0" smtClean="0"/>
          </a:p>
          <a:p>
            <a:pPr marL="228600" lvl="0" indent="-228600">
              <a:spcBef>
                <a:spcPts val="300"/>
              </a:spcBef>
              <a:buFont typeface="+mj-lt"/>
              <a:buAutoNum type="arabicPeriod"/>
            </a:pPr>
            <a:r>
              <a:rPr lang="pt-PT" sz="1200" dirty="0" smtClean="0"/>
              <a:t>Clique </a:t>
            </a:r>
            <a:r>
              <a:rPr lang="pt-PT" sz="1200" dirty="0"/>
              <a:t>no botão “Início” para executar a operação de Análise de Min-Max.</a:t>
            </a:r>
            <a:endParaRPr lang="en-US" sz="1200" dirty="0"/>
          </a:p>
        </p:txBody>
      </p:sp>
      <p:sp>
        <p:nvSpPr>
          <p:cNvPr id="61" name="Oval 60"/>
          <p:cNvSpPr/>
          <p:nvPr/>
        </p:nvSpPr>
        <p:spPr bwMode="auto">
          <a:xfrm>
            <a:off x="5063859" y="2242314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4953000" y="980728"/>
            <a:ext cx="0" cy="5327997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5" name="Rectangle 64"/>
          <p:cNvSpPr/>
          <p:nvPr/>
        </p:nvSpPr>
        <p:spPr bwMode="auto">
          <a:xfrm>
            <a:off x="380491" y="5422354"/>
            <a:ext cx="2645256" cy="742950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8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Aceda ao Menu “Serviços”, clicando de seguida no Submenu “Qualidade de Dados”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0" y="5421822"/>
            <a:ext cx="17049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3" y="1639402"/>
            <a:ext cx="2287683" cy="3494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8" b="2989"/>
          <a:stretch/>
        </p:blipFill>
        <p:spPr bwMode="auto">
          <a:xfrm>
            <a:off x="7340188" y="2422334"/>
            <a:ext cx="2301175" cy="228974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Rectangle 65"/>
          <p:cNvSpPr/>
          <p:nvPr/>
        </p:nvSpPr>
        <p:spPr bwMode="auto">
          <a:xfrm>
            <a:off x="201885" y="4306951"/>
            <a:ext cx="4592485" cy="72007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91155" y="4832429"/>
            <a:ext cx="4441795" cy="684803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5709" rIns="35709" bIns="35709" rtlCol="0" anchor="ctr"/>
          <a:lstStyle/>
          <a:p>
            <a:pPr marL="228600" indent="-228600">
              <a:spcBef>
                <a:spcPts val="300"/>
              </a:spcBef>
              <a:buFont typeface="+mj-lt"/>
              <a:buAutoNum type="arabicPeriod" startAt="5"/>
            </a:pPr>
            <a:r>
              <a:rPr lang="pt-PT" sz="1200" dirty="0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rPr>
              <a:t>Aparece </a:t>
            </a:r>
            <a:r>
              <a:rPr lang="pt-PT" sz="1200" dirty="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rPr>
              <a:t>uma tabela com todos os Min-Max para </a:t>
            </a:r>
            <a:r>
              <a:rPr lang="pt-PT" sz="1200" dirty="0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rPr>
              <a:t>análise</a:t>
            </a:r>
          </a:p>
          <a:p>
            <a:pPr marL="228600" indent="-228600">
              <a:spcBef>
                <a:spcPts val="300"/>
              </a:spcBef>
              <a:buFont typeface="+mj-lt"/>
              <a:buAutoNum type="arabicPeriod" startAt="5"/>
            </a:pPr>
            <a:r>
              <a:rPr lang="pt-PT" sz="1200" dirty="0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rPr>
              <a:t>O </a:t>
            </a:r>
            <a:r>
              <a:rPr lang="pt-PT" sz="1200" dirty="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rPr>
              <a:t>Valor assinalado pode ser corrigido na tabela e ainda se pode marcar com estrela para acompanhamento.</a:t>
            </a:r>
          </a:p>
        </p:txBody>
      </p:sp>
      <p:pic>
        <p:nvPicPr>
          <p:cNvPr id="22" name="Picture 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55" y="5780496"/>
            <a:ext cx="4441795" cy="56177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26" name="Oval 25"/>
          <p:cNvSpPr/>
          <p:nvPr/>
        </p:nvSpPr>
        <p:spPr bwMode="auto">
          <a:xfrm>
            <a:off x="5011135" y="6168411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5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9057456" y="5805264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6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8064896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 smtClean="0">
                <a:ea typeface="ＭＳ Ｐゴシック" charset="0"/>
                <a:sym typeface="Franklin Gothic Medium" charset="0"/>
              </a:rPr>
              <a:t>5.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Processo de Validação e Controle de Qualidade de Dados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Análise de 2ª, 3ª e 4ª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Ordem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(</a:t>
            </a:r>
            <a:r>
              <a:rPr lang="pt-PT" sz="2000" dirty="0" err="1">
                <a:ea typeface="ＭＳ Ｐゴシック" charset="0"/>
                <a:sym typeface="Franklin Gothic Medium" charset="0"/>
              </a:rPr>
              <a:t>cont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.)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10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29034" y="983713"/>
            <a:ext cx="4679950" cy="307777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Análise de 4 ª Ordem</a:t>
            </a:r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4953000" y="980728"/>
            <a:ext cx="0" cy="5327997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" name="Oval 32"/>
          <p:cNvSpPr/>
          <p:nvPr/>
        </p:nvSpPr>
        <p:spPr bwMode="auto">
          <a:xfrm>
            <a:off x="204291" y="1895407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84310" y="2123702"/>
            <a:ext cx="2552466" cy="657225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8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Aceda ao Menu “Serviços”, clicando de seguida no Submenu “Qualidade de Dados”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84" y="2123703"/>
            <a:ext cx="1764209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46"/>
          <p:cNvSpPr/>
          <p:nvPr/>
        </p:nvSpPr>
        <p:spPr bwMode="auto">
          <a:xfrm>
            <a:off x="404523" y="3303404"/>
            <a:ext cx="2532253" cy="604449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8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Na janela de Qualidade de Dados seleccione a funcionalidade “Análise de Discrepâncias de </a:t>
            </a:r>
            <a:r>
              <a:rPr lang="pt-PT" sz="1200" dirty="0" smtClean="0">
                <a:solidFill>
                  <a:schemeClr val="tx1"/>
                </a:solidFill>
              </a:rPr>
              <a:t>Desvio Padrão”</a:t>
            </a:r>
            <a:endParaRPr lang="pt-PT" sz="1200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200472" y="3068960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04386" y="4293097"/>
            <a:ext cx="2244358" cy="2160092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8000" tIns="35709" rIns="35709" bIns="35709" rtlCol="0" anchor="b" anchorCtr="0"/>
          <a:lstStyle/>
          <a:p>
            <a:pPr marL="228600" lvl="0" indent="-228600">
              <a:spcBef>
                <a:spcPts val="300"/>
              </a:spcBef>
              <a:buFont typeface="+mj-lt"/>
              <a:buAutoNum type="arabicPeriod"/>
            </a:pPr>
            <a:r>
              <a:rPr lang="pt-PT" sz="1200" dirty="0"/>
              <a:t>Defina a periodicidade </a:t>
            </a:r>
            <a:endParaRPr lang="pt-PT" sz="1200" dirty="0" smtClean="0"/>
          </a:p>
          <a:p>
            <a:pPr marL="228600" lvl="0" indent="-228600">
              <a:spcBef>
                <a:spcPts val="300"/>
              </a:spcBef>
              <a:buFont typeface="+mj-lt"/>
              <a:buAutoNum type="arabicPeriod"/>
            </a:pPr>
            <a:r>
              <a:rPr lang="pt-PT" sz="1200" dirty="0" smtClean="0"/>
              <a:t>Na </a:t>
            </a:r>
            <a:r>
              <a:rPr lang="pt-PT" sz="1200" dirty="0"/>
              <a:t>secção de Conjuntos de Dados Disponível seleccione os </a:t>
            </a:r>
            <a:r>
              <a:rPr lang="pt-PT" sz="1200" dirty="0" smtClean="0"/>
              <a:t>dados para análise</a:t>
            </a:r>
            <a:endParaRPr lang="en-US" sz="1200" dirty="0"/>
          </a:p>
          <a:p>
            <a:pPr marL="228600" lvl="0" indent="-228600">
              <a:spcBef>
                <a:spcPts val="300"/>
              </a:spcBef>
              <a:buFont typeface="+mj-lt"/>
              <a:buAutoNum type="arabicPeriod"/>
            </a:pPr>
            <a:r>
              <a:rPr lang="pt-PT" sz="1200" dirty="0" smtClean="0"/>
              <a:t>Seleccione </a:t>
            </a:r>
            <a:r>
              <a:rPr lang="pt-PT" sz="1200" dirty="0"/>
              <a:t>a Unidade </a:t>
            </a:r>
            <a:r>
              <a:rPr lang="pt-PT" sz="1200" dirty="0" smtClean="0"/>
              <a:t>Organizacional</a:t>
            </a:r>
          </a:p>
          <a:p>
            <a:pPr marL="228600" lvl="0" indent="-228600">
              <a:spcBef>
                <a:spcPts val="300"/>
              </a:spcBef>
              <a:buFont typeface="+mj-lt"/>
              <a:buAutoNum type="arabicPeriod"/>
            </a:pPr>
            <a:r>
              <a:rPr lang="pt-PT" sz="1200" dirty="0" smtClean="0"/>
              <a:t>Determine o desvio-padrão</a:t>
            </a:r>
          </a:p>
          <a:p>
            <a:pPr marL="228600" lvl="0" indent="-228600">
              <a:spcBef>
                <a:spcPts val="300"/>
              </a:spcBef>
              <a:buFont typeface="+mj-lt"/>
              <a:buAutoNum type="arabicPeriod"/>
            </a:pPr>
            <a:r>
              <a:rPr lang="pt-PT" sz="1200" dirty="0" smtClean="0"/>
              <a:t>Clique em </a:t>
            </a:r>
            <a:r>
              <a:rPr lang="pt-PT" sz="1200" dirty="0"/>
              <a:t>“Início” para executar a operação de Análise de Min-Max.</a:t>
            </a:r>
            <a:endParaRPr lang="en-US" sz="1200" dirty="0"/>
          </a:p>
        </p:txBody>
      </p:sp>
      <p:sp>
        <p:nvSpPr>
          <p:cNvPr id="50" name="Oval 49"/>
          <p:cNvSpPr/>
          <p:nvPr/>
        </p:nvSpPr>
        <p:spPr bwMode="auto">
          <a:xfrm>
            <a:off x="224503" y="4113076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7" name="Picture 5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84" y="3303404"/>
            <a:ext cx="1764209" cy="335763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922" y="4293097"/>
            <a:ext cx="2070053" cy="21735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23" name="Rectangle 22"/>
          <p:cNvSpPr/>
          <p:nvPr/>
        </p:nvSpPr>
        <p:spPr bwMode="auto">
          <a:xfrm>
            <a:off x="188387" y="1373732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2</a:t>
            </a:r>
            <a:endParaRPr lang="pt-PT" sz="1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32851" y="1374448"/>
            <a:ext cx="4140142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análise de discrepâncias de desvio padrão </a:t>
            </a:r>
            <a:endParaRPr lang="pt-PT" sz="13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pic>
        <p:nvPicPr>
          <p:cNvPr id="36" name="Picture 35"/>
          <p:cNvPicPr/>
          <p:nvPr/>
        </p:nvPicPr>
        <p:blipFill>
          <a:blip r:embed="rId6"/>
          <a:stretch>
            <a:fillRect/>
          </a:stretch>
        </p:blipFill>
        <p:spPr>
          <a:xfrm>
            <a:off x="5258080" y="4958792"/>
            <a:ext cx="4330857" cy="48006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7" name="Rectangle 36"/>
          <p:cNvSpPr/>
          <p:nvPr/>
        </p:nvSpPr>
        <p:spPr>
          <a:xfrm>
            <a:off x="4988643" y="1858359"/>
            <a:ext cx="4600295" cy="3031599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marL="342900" indent="-342900" algn="just">
              <a:spcAft>
                <a:spcPts val="1800"/>
              </a:spcAft>
              <a:buFont typeface="+mj-lt"/>
              <a:buAutoNum type="arabicPeriod" startAt="4"/>
            </a:pPr>
            <a:r>
              <a:rPr lang="pt-PT" sz="1300" dirty="0">
                <a:latin typeface="+mn-lt"/>
                <a:ea typeface="ヒラギノ角ゴ ProN W3" charset="0"/>
                <a:cs typeface="ヒラギノ角ゴ ProN W3" charset="0"/>
              </a:rPr>
              <a:t>Os valores discrepantes potenciais e descobertos serão apresentados numa lista após terminado o processo de análise</a:t>
            </a:r>
            <a:endParaRPr lang="pt-PT" sz="13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261938" indent="-261938" algn="just">
              <a:spcAft>
                <a:spcPts val="1800"/>
              </a:spcAft>
              <a:buFont typeface="+mj-lt"/>
              <a:buAutoNum type="arabicPeriod" startAt="4"/>
            </a:pPr>
            <a:r>
              <a:rPr lang="pt-PT" sz="13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Os </a:t>
            </a:r>
            <a:r>
              <a:rPr lang="pt-PT" sz="13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valores mínimos e máximos referem-se aos valores de fronteira derivadas do número de desvios padrão seleccionados para a </a:t>
            </a:r>
            <a:r>
              <a:rPr lang="pt-PT" sz="13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análise</a:t>
            </a:r>
            <a:r>
              <a:rPr lang="pt-PT" sz="13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. Cada valor </a:t>
            </a:r>
            <a:r>
              <a:rPr lang="pt-PT" sz="1300" dirty="0" err="1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outlier</a:t>
            </a:r>
            <a:r>
              <a:rPr lang="pt-PT" sz="13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 pode ser modificado directamente na página de resultados da análise</a:t>
            </a:r>
            <a:endParaRPr lang="pt-PT" sz="1300" dirty="0" smtClean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261938" indent="-261938" algn="just">
              <a:spcAft>
                <a:spcPts val="1800"/>
              </a:spcAft>
              <a:buFont typeface="+mj-lt"/>
              <a:buAutoNum type="arabicPeriod" startAt="4"/>
            </a:pPr>
            <a:r>
              <a:rPr lang="pt-PT" sz="13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Cada valor </a:t>
            </a:r>
            <a:r>
              <a:rPr lang="pt-PT" sz="1300" dirty="0" err="1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outlier</a:t>
            </a:r>
            <a:r>
              <a:rPr lang="pt-PT" sz="13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 pode ser marcado para posterior acompanhamento, clicando no ícone de estrela..</a:t>
            </a:r>
          </a:p>
          <a:p>
            <a:pPr marL="174625" indent="-174625" algn="just">
              <a:spcAft>
                <a:spcPts val="1800"/>
              </a:spcAft>
              <a:buFont typeface="+mj-lt"/>
              <a:buAutoNum type="arabicPeriod" startAt="4"/>
            </a:pPr>
            <a:endParaRPr lang="pt-PT" sz="13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5078061" y="4719767"/>
            <a:ext cx="324000" cy="32400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8554937" y="4954703"/>
            <a:ext cx="324000" cy="32400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5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9182517" y="4954703"/>
            <a:ext cx="324000" cy="32400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6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8064896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 smtClean="0">
                <a:ea typeface="ＭＳ Ｐゴシック" charset="0"/>
                <a:sym typeface="Franklin Gothic Medium" charset="0"/>
              </a:rPr>
              <a:t>5.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Processo de Validação e Controle de Qualidade de Dados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Análise de 2ª, 3ª e 4ª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Ordem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(</a:t>
            </a:r>
            <a:r>
              <a:rPr lang="pt-PT" sz="2000" dirty="0" err="1">
                <a:ea typeface="ＭＳ Ｐゴシック" charset="0"/>
                <a:sym typeface="Franklin Gothic Medium" charset="0"/>
              </a:rPr>
              <a:t>cont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.)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857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defRPr/>
            </a:pPr>
            <a:r>
              <a:rPr lang="pt-PT" dirty="0">
                <a:ea typeface="ＭＳ Ｐゴシック" charset="0"/>
                <a:sym typeface="Franklin Gothic Medium" charset="0"/>
              </a:rPr>
              <a:t>6</a:t>
            </a:r>
            <a:r>
              <a:rPr lang="pt-PT" dirty="0" smtClean="0">
                <a:ea typeface="ＭＳ Ｐゴシック" charset="0"/>
                <a:sym typeface="Franklin Gothic Medium" charset="0"/>
              </a:rPr>
              <a:t>. Processos de Retro Informação</a:t>
            </a:r>
            <a:endParaRPr lang="pt-PT" dirty="0">
              <a:ea typeface="ＭＳ Ｐゴシック" charset="0"/>
              <a:sym typeface="Franklin Gothic Medium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/>
              <a:t>Descrição do Processo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/>
              <a:t>Exportação de Dados (para a Província e Distrito) em XML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/>
              <a:t>Gerar um relatório de taxa de reportagem Validando os Dados no Formulário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25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t="1452" r="3695" b="17406"/>
          <a:stretch/>
        </p:blipFill>
        <p:spPr bwMode="auto">
          <a:xfrm>
            <a:off x="4751820" y="908720"/>
            <a:ext cx="5097724" cy="555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8589" y="980728"/>
            <a:ext cx="4608388" cy="532859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O processo de retro informação inicia com a finalização do processo de transmissão de dados efectuada pelas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províncias e distritos. É iniciado pelo 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Gestor de Dados Nacional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que recebe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os dados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e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faz uma análise aos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dados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;</a:t>
            </a:r>
            <a:endParaRPr lang="pt-PT" sz="1400" kern="1200" dirty="0" smtClean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Gestor de Dados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Nacional faz a análise e correcções aos dados e prepara-os para envio às respectivas províncias e distritos;</a:t>
            </a: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Os dados são disponibilizados e exportados dependo se as instâncias estão no modo Online ou Offline; </a:t>
            </a: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Os distritos e províncias importam e consultam os dados corrigidos pelo Gestor de Dados Nacional.  São feitas consultas aos dados pelos Responsáveis do NEP/SIS Distrital e Provincial;</a:t>
            </a: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Os Responsáveis do NEP/SIS Distrital e Provincial finalizam o Processo enviando confirmação de recepção dos dados ao Gestor de dados Nacional;  </a:t>
            </a: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endParaRPr lang="pt-PT" sz="1400" kern="1200" dirty="0" smtClean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endParaRPr lang="pt-PT" sz="1400" kern="1200" dirty="0" smtClean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</a:pPr>
            <a:endParaRPr lang="pt-PT" sz="1400" kern="1200" dirty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529064" y="1052736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249144" y="2492375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421052" y="3488188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265368" y="2312355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214559" y="5003422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5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8064896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>
                <a:ea typeface="ＭＳ Ｐゴシック" charset="0"/>
                <a:sym typeface="Franklin Gothic Medium" charset="0"/>
              </a:rPr>
              <a:t>6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.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Processos de Retro Informação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 smtClean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Descrição do Processo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57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788" y="2576628"/>
            <a:ext cx="1141095" cy="6794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9" name="Picture 2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320" y="1766290"/>
            <a:ext cx="2593987" cy="58259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393" y="1059582"/>
            <a:ext cx="1378773" cy="56921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 bwMode="auto">
          <a:xfrm>
            <a:off x="5095797" y="857020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856182" y="1632000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0473" y="908720"/>
            <a:ext cx="478147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2400"/>
              </a:spcAft>
              <a:buFont typeface="+mj-lt"/>
              <a:buAutoNum type="arabicPeriod"/>
            </a:pPr>
            <a:r>
              <a:rPr lang="pt-PT" sz="1400" dirty="0" smtClean="0">
                <a:solidFill>
                  <a:schemeClr val="tx1"/>
                </a:solidFill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Para a actualização do sisma offline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, Aceda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ao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módulo principal de Importação-Exportação,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seleccione 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"Serviços" &gt; "Importar -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Exportar“; </a:t>
            </a:r>
          </a:p>
          <a:p>
            <a:pPr marL="342900" indent="-342900" algn="just">
              <a:spcAft>
                <a:spcPts val="2400"/>
              </a:spcAft>
              <a:buFont typeface="+mj-lt"/>
              <a:buAutoNum type="arabicPeriod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Na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janela a seguir apresentada, aceda a opção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“Exportar Dados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XML”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(Data </a:t>
            </a:r>
            <a:r>
              <a:rPr lang="pt-PT" sz="1400" dirty="0" err="1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Export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);</a:t>
            </a:r>
          </a:p>
          <a:p>
            <a:pPr marL="342900" indent="-342900" algn="just">
              <a:spcAft>
                <a:spcPts val="2400"/>
              </a:spcAft>
              <a:buFont typeface="+mj-lt"/>
              <a:buAutoNum type="arabicPeriod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Na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janela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Data </a:t>
            </a:r>
            <a:r>
              <a:rPr lang="pt-PT" sz="1400" dirty="0" err="1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Export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 Seleccione os itens relacionados com os dados a serem exportados,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seleccione:</a:t>
            </a:r>
          </a:p>
          <a:p>
            <a:pPr marL="742950" lvl="1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A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unidade Organizacional a que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pertence,</a:t>
            </a:r>
            <a:endParaRPr lang="pt-PT" sz="1400" dirty="0">
              <a:latin typeface="+mj-lt"/>
              <a:ea typeface="ヒラギノ角ゴ ProN W3" charset="0"/>
              <a:cs typeface="ヒラギノ角ゴ ProN W3" charset="0"/>
              <a:sym typeface="Franklin Gothic Book" pitchFamily="34" charset="0"/>
            </a:endParaRPr>
          </a:p>
          <a:p>
            <a:pPr marL="742950" lvl="1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A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periodicidade (data de Início e de fim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),</a:t>
            </a:r>
            <a:endParaRPr lang="pt-PT" sz="1400" dirty="0">
              <a:latin typeface="+mj-lt"/>
              <a:ea typeface="ヒラギノ角ゴ ProN W3" charset="0"/>
              <a:cs typeface="ヒラギノ角ゴ ProN W3" charset="0"/>
              <a:sym typeface="Franklin Gothic Book" pitchFamily="34" charset="0"/>
            </a:endParaRPr>
          </a:p>
          <a:p>
            <a:pPr marL="742950" lvl="1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As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fichas necessárias para a actualização, e por fim,</a:t>
            </a:r>
          </a:p>
          <a:p>
            <a:pPr marL="742950" lvl="1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O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formato (XML) a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exportar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;</a:t>
            </a:r>
            <a:endParaRPr lang="pt-PT" sz="1400" dirty="0" smtClean="0">
              <a:latin typeface="+mj-lt"/>
              <a:ea typeface="ヒラギノ角ゴ ProN W3" charset="0"/>
              <a:cs typeface="ヒラギノ角ゴ ProN W3" charset="0"/>
              <a:sym typeface="Franklin Gothic Book" pitchFamily="34" charset="0"/>
            </a:endParaRPr>
          </a:p>
          <a:p>
            <a:pPr lvl="1" algn="just">
              <a:spcAft>
                <a:spcPts val="600"/>
              </a:spcAft>
            </a:pPr>
            <a:endParaRPr lang="pt-PT" sz="1100" dirty="0" smtClean="0">
              <a:latin typeface="+mj-lt"/>
              <a:ea typeface="ヒラギノ角ゴ ProN W3" charset="0"/>
              <a:cs typeface="ヒラギノ角ゴ ProN W3" charset="0"/>
              <a:sym typeface="Franklin Gothic Book" pitchFamily="34" charset="0"/>
            </a:endParaRPr>
          </a:p>
          <a:p>
            <a:pPr marL="342900" indent="-342900" algn="just">
              <a:spcAft>
                <a:spcPts val="2400"/>
              </a:spcAft>
              <a:buFont typeface="+mj-lt"/>
              <a:buAutoNum type="arabicPeriod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É criado um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ficheiro dos dados no canto inferior direito do Google </a:t>
            </a:r>
            <a:r>
              <a:rPr lang="pt-PT" sz="1400" dirty="0" err="1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Chrome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;</a:t>
            </a:r>
          </a:p>
          <a:p>
            <a:pPr marL="342900" indent="-342900" algn="just">
              <a:spcAft>
                <a:spcPts val="2400"/>
              </a:spcAft>
              <a:buFont typeface="+mj-lt"/>
              <a:buAutoNum type="arabicPeriod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</a:rPr>
              <a:t>Copie o ficheiro para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</a:rPr>
              <a:t>um dispositivo móvel para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</a:rPr>
              <a:t>entregar à Província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</a:rPr>
              <a:t>ou Distrito em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</a:rPr>
              <a:t>questão</a:t>
            </a:r>
            <a:endParaRPr lang="en-US" sz="1400" dirty="0">
              <a:latin typeface="+mj-lt"/>
              <a:ea typeface="ヒラギノ角ゴ ProN W3" charset="0"/>
              <a:cs typeface="ヒラギノ角ゴ ProN W3" charset="0"/>
              <a:sym typeface="Franklin Gothic Book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116598" y="2362077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1" name="Picture 3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3"/>
          <a:stretch/>
        </p:blipFill>
        <p:spPr bwMode="auto">
          <a:xfrm>
            <a:off x="6278402" y="2959215"/>
            <a:ext cx="979721" cy="1000820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2"/>
          <a:stretch/>
        </p:blipFill>
        <p:spPr bwMode="auto">
          <a:xfrm>
            <a:off x="7366684" y="2959216"/>
            <a:ext cx="924196" cy="1000819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83" y="3744134"/>
            <a:ext cx="2618105" cy="80200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4" name="Picture 3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48" y="4431376"/>
            <a:ext cx="1021080" cy="21399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5" name="Picture 3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76" y="5033506"/>
            <a:ext cx="1200150" cy="2044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1" name="Oval 20"/>
          <p:cNvSpPr/>
          <p:nvPr/>
        </p:nvSpPr>
        <p:spPr bwMode="auto">
          <a:xfrm>
            <a:off x="5137806" y="4725144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6" name="Picture 35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76" y="5556315"/>
            <a:ext cx="3903324" cy="96902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7" name="Oval 16"/>
          <p:cNvSpPr/>
          <p:nvPr/>
        </p:nvSpPr>
        <p:spPr bwMode="auto">
          <a:xfrm>
            <a:off x="5138253" y="5376295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5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8064896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>
                <a:ea typeface="ＭＳ Ｐゴシック" charset="0"/>
                <a:sym typeface="Franklin Gothic Medium" charset="0"/>
              </a:rPr>
              <a:t>6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.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Processos de Retro Informação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 smtClean="0">
                <a:ea typeface="ＭＳ Ｐゴシック" charset="0"/>
                <a:sym typeface="Franklin Gothic Medium" charset="0"/>
              </a:rPr>
            </a:br>
            <a:r>
              <a:rPr lang="en-US" sz="2000" dirty="0" smtClean="0">
                <a:ea typeface="ＭＳ Ｐゴシック" charset="0"/>
                <a:sym typeface="Franklin Gothic Medium" charset="0"/>
              </a:rPr>
              <a:t>           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Exportação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de Dados (para a Província e Distrito) em XML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340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11" y="2499304"/>
            <a:ext cx="2625976" cy="56965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00024" y="1772816"/>
            <a:ext cx="7705304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Aceda a Funcionalidade “Resumo de Taxa de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Reportagem, seleccione Menu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“Serviços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” &gt; Submenu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“Relatórios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”;</a:t>
            </a:r>
            <a:endParaRPr lang="pt-PT" sz="1400" dirty="0">
              <a:latin typeface="+mj-lt"/>
              <a:ea typeface="ヒラギノ角ゴ ProN W3" charset="0"/>
              <a:cs typeface="ヒラギノ角ゴ ProN W3" charset="0"/>
              <a:sym typeface="Franklin Gothic Book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Seleccione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a Funcionalidade “Resumo de Taxa de Relatório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”;</a:t>
            </a:r>
            <a:endParaRPr lang="pt-PT" sz="1400" dirty="0">
              <a:latin typeface="+mj-lt"/>
              <a:ea typeface="ヒラギノ角ゴ ProN W3" charset="0"/>
              <a:cs typeface="ヒラギノ角ゴ ProN W3" charset="0"/>
              <a:sym typeface="Franklin Gothic Book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Na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janela de Resumo de taxa de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relatório, defina:  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Unidade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Organizacional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Escolha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a Ficha em questão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Escolha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a periodicidade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Clique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no botão de “Obter Relatório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”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Clique nos botões de “Baixar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como</a:t>
            </a:r>
          </a:p>
          <a:p>
            <a:pPr lvl="1">
              <a:spcAft>
                <a:spcPts val="600"/>
              </a:spcAft>
            </a:pPr>
            <a:r>
              <a:rPr lang="pt-PT" sz="1400" dirty="0" err="1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PDF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” ou “Baixar com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Excel”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para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gerar</a:t>
            </a:r>
          </a:p>
          <a:p>
            <a:pPr lvl="1">
              <a:spcAft>
                <a:spcPts val="600"/>
              </a:spcAft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os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ficheiros.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endParaRPr lang="pt-PT" sz="1400" dirty="0">
              <a:latin typeface="+mj-lt"/>
              <a:ea typeface="ヒラギノ角ゴ ProN W3" charset="0"/>
              <a:cs typeface="ヒラギノ角ゴ ProN W3" charset="0"/>
              <a:sym typeface="Franklin Gothic Book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00024" y="758698"/>
            <a:ext cx="9432926" cy="806602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68000" tIns="35709" rIns="108000" bIns="35709" rtlCol="0" anchor="ctr"/>
          <a:lstStyle/>
          <a:p>
            <a:pPr algn="just" defTabSz="642938">
              <a:tabLst>
                <a:tab pos="3856038" algn="l"/>
              </a:tabLst>
            </a:pP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Pode ser que a dado momento seja necessário consultar os relatórios de reporte pelos Chefes dos Programas ou Responsáveis de Monitoria e Avaliação., para consultarem informação sobre os timings e percentagens de entrega das fichas </a:t>
            </a: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n</a:t>
            </a: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as províncias e distritos.</a:t>
            </a:r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2" name="Picture 7" descr="C:\Users\lgaspar\AppData\Local\Microsoft\Windows\Temporary Internet Files\Content.IE5\7SG38EJU\MC90043388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35" y="917228"/>
            <a:ext cx="377185" cy="37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/>
          <p:nvPr/>
        </p:nvSpPr>
        <p:spPr bwMode="auto">
          <a:xfrm>
            <a:off x="6753200" y="2319284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4271958"/>
            <a:ext cx="3886942" cy="121824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0594" y="2939458"/>
            <a:ext cx="4152385" cy="1444987"/>
            <a:chOff x="4178494" y="4160340"/>
            <a:chExt cx="5613746" cy="2076972"/>
          </a:xfrm>
        </p:grpSpPr>
        <p:pic>
          <p:nvPicPr>
            <p:cNvPr id="16388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837" b="50000"/>
            <a:stretch/>
          </p:blipFill>
          <p:spPr bwMode="auto">
            <a:xfrm>
              <a:off x="4178494" y="4160340"/>
              <a:ext cx="1819527" cy="8001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33" t="28045" b="53493"/>
            <a:stretch/>
          </p:blipFill>
          <p:spPr bwMode="auto">
            <a:xfrm>
              <a:off x="4660398" y="4832357"/>
              <a:ext cx="3174425" cy="29542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34" t="79792" r="18350"/>
            <a:stretch/>
          </p:blipFill>
          <p:spPr bwMode="auto">
            <a:xfrm>
              <a:off x="7689304" y="5913944"/>
              <a:ext cx="2102936" cy="32336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33" t="47265" b="17505"/>
            <a:stretch/>
          </p:blipFill>
          <p:spPr bwMode="auto">
            <a:xfrm>
              <a:off x="5899090" y="5308039"/>
              <a:ext cx="3174425" cy="56374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Bent Arrow 6"/>
            <p:cNvSpPr/>
            <p:nvPr/>
          </p:nvSpPr>
          <p:spPr bwMode="auto">
            <a:xfrm rot="5400000">
              <a:off x="6005993" y="4402110"/>
              <a:ext cx="377623" cy="323368"/>
            </a:xfrm>
            <a:prstGeom prst="bentArrow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35709" tIns="35709" rIns="35709" bIns="35709" rtlCol="0" anchor="ctr"/>
            <a:lstStyle/>
            <a:p>
              <a:pPr marL="88900" algn="ctr" defTabSz="642938"/>
              <a:endParaRPr lang="en-US" sz="16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3" name="Bent Arrow 32"/>
            <p:cNvSpPr/>
            <p:nvPr/>
          </p:nvSpPr>
          <p:spPr bwMode="auto">
            <a:xfrm rot="5400000">
              <a:off x="7807696" y="4932132"/>
              <a:ext cx="377622" cy="323368"/>
            </a:xfrm>
            <a:prstGeom prst="bentArrow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35709" tIns="35709" rIns="35709" bIns="35709" rtlCol="0" anchor="ctr"/>
            <a:lstStyle/>
            <a:p>
              <a:pPr marL="88900" algn="ctr" defTabSz="642938"/>
              <a:endParaRPr lang="en-US" sz="16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4" name="Bent Arrow 33"/>
            <p:cNvSpPr/>
            <p:nvPr/>
          </p:nvSpPr>
          <p:spPr bwMode="auto">
            <a:xfrm rot="5400000">
              <a:off x="9074430" y="5521290"/>
              <a:ext cx="377622" cy="323368"/>
            </a:xfrm>
            <a:prstGeom prst="bentArrow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35709" tIns="35709" rIns="35709" bIns="35709" rtlCol="0" anchor="ctr"/>
            <a:lstStyle/>
            <a:p>
              <a:pPr marL="88900" algn="ctr" defTabSz="642938"/>
              <a:endParaRPr lang="en-US" sz="16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208" y="5661376"/>
            <a:ext cx="2138768" cy="1152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20" y="5661376"/>
            <a:ext cx="2162500" cy="1152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06" y="5185658"/>
            <a:ext cx="2722612" cy="23341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1" name="Bent Arrow 30"/>
          <p:cNvSpPr/>
          <p:nvPr/>
        </p:nvSpPr>
        <p:spPr bwMode="auto">
          <a:xfrm rot="5400000">
            <a:off x="3862932" y="5182720"/>
            <a:ext cx="385882" cy="472710"/>
          </a:xfrm>
          <a:prstGeom prst="bentArrow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35709" tIns="35709" rIns="35709" bIns="35709" rtlCol="0" anchor="ctr"/>
          <a:lstStyle/>
          <a:p>
            <a:pPr marL="88900" algn="ctr" defTabSz="642938"/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Bent Arrow 31"/>
          <p:cNvSpPr/>
          <p:nvPr/>
        </p:nvSpPr>
        <p:spPr bwMode="auto">
          <a:xfrm rot="16200000" flipH="1">
            <a:off x="663377" y="5182720"/>
            <a:ext cx="385882" cy="472710"/>
          </a:xfrm>
          <a:prstGeom prst="bentArrow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35709" tIns="35709" rIns="35709" bIns="35709" rtlCol="0" anchor="ctr"/>
          <a:lstStyle/>
          <a:p>
            <a:pPr marL="88900" algn="ctr" defTabSz="642938"/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5169024" y="5695283"/>
            <a:ext cx="4176836" cy="830061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68000" tIns="35709" rIns="108000" bIns="35709" rtlCol="0" anchor="ctr"/>
          <a:lstStyle/>
          <a:p>
            <a:pPr algn="just" defTabSz="642938">
              <a:tabLst>
                <a:tab pos="3856038" algn="l"/>
              </a:tabLst>
            </a:pP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Os relatório podem ser descarregados no formato PDF e Excel para consulta. </a:t>
            </a:r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6" name="Picture 7" descr="C:\Users\lgaspar\AppData\Local\Microsoft\Windows\Temporary Internet Files\Content.IE5\7SG38EJU\MC90043388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5932137"/>
            <a:ext cx="377183" cy="37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/>
          <p:cNvSpPr/>
          <p:nvPr/>
        </p:nvSpPr>
        <p:spPr bwMode="auto">
          <a:xfrm>
            <a:off x="4953000" y="2708920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77" y="1923240"/>
            <a:ext cx="1191151" cy="5278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 bwMode="auto">
          <a:xfrm>
            <a:off x="8011853" y="1743220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8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8064896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>
                <a:ea typeface="ＭＳ Ｐゴシック" charset="0"/>
                <a:sym typeface="Franklin Gothic Medium" charset="0"/>
              </a:rPr>
              <a:t>6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.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Processos de Retro Informação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 smtClean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Gerar um relatório de taxa de reportagem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2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defRPr/>
            </a:pPr>
            <a:r>
              <a:rPr lang="pt-PT" dirty="0" smtClean="0">
                <a:ea typeface="ＭＳ Ｐゴシック" charset="0"/>
                <a:sym typeface="Franklin Gothic Medium" charset="0"/>
              </a:rPr>
              <a:t>7. </a:t>
            </a:r>
            <a:r>
              <a:rPr lang="pt-PT" dirty="0">
                <a:ea typeface="ＭＳ Ｐゴシック" charset="0"/>
                <a:sym typeface="Franklin Gothic Medium" charset="0"/>
              </a:rPr>
              <a:t>Processo de Transmissão de Configurações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-1825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err="1"/>
              <a:t>Descrição</a:t>
            </a:r>
            <a:r>
              <a:rPr lang="en-US" dirty="0"/>
              <a:t> do </a:t>
            </a:r>
            <a:r>
              <a:rPr lang="en-US" dirty="0" err="1"/>
              <a:t>Processo</a:t>
            </a:r>
            <a:endParaRPr lang="en-US" dirty="0"/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err="1"/>
              <a:t>Importação</a:t>
            </a:r>
            <a:r>
              <a:rPr lang="en-US" dirty="0"/>
              <a:t> das </a:t>
            </a:r>
            <a:r>
              <a:rPr lang="en-US" dirty="0" err="1"/>
              <a:t>Configurações</a:t>
            </a:r>
            <a:endParaRPr lang="en-US" dirty="0"/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dirty="0"/>
              <a:t>Utilizar a Funcionalidade de Mensagens do SIS-MA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22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8589" y="980728"/>
            <a:ext cx="4608388" cy="532859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O processo é inicializado com um “Pedido de Alteração” ao Administrador do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Sistema;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O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Administrador do Sistema efectua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as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actualizações de configurações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solicitadas e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exporta as configurações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(</a:t>
            </a:r>
            <a:r>
              <a:rPr lang="pt-PT" sz="1400" kern="1200" dirty="0" err="1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Metadados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) para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a Província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e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Distrito;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No Nível Provincial e Distrital,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os Responsáveis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do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SIS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Provincial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e Distrital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recebem o ficheiro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de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Configurações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Actualizado e importam no SIS-MA; 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Após a importação efectua-se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uma análise e validação dos dados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importados, verificam-se as configurações pelos distritos e províncias;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Para configurações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correctas os Responsáveis do SIS Provincial e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Distrital Validam as configurações e notificam o Administrador do Sistema;</a:t>
            </a:r>
            <a:endParaRPr lang="pt-PT" sz="1400" kern="1200" dirty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Configurações a corrigir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, os Responsáveis do SIS Provincial e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Distrital pedem alterações de correcção ao Administrador do Sistema Nacional, (processo volta ao ponto 1) que após corrigir as alterações efectua novamente a exportação das configurações;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O processo termina com a recepção das configuração correctas ao Administrador do Sistema Nacional;</a:t>
            </a: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endParaRPr lang="pt-PT" sz="1400" kern="1200" dirty="0" smtClean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endParaRPr lang="pt-PT" sz="1400" kern="1200" dirty="0" smtClean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</a:pPr>
            <a:endParaRPr lang="pt-PT" sz="1400" kern="1200" dirty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r="6961" b="16825"/>
          <a:stretch/>
        </p:blipFill>
        <p:spPr bwMode="auto">
          <a:xfrm>
            <a:off x="5097462" y="836712"/>
            <a:ext cx="4896097" cy="5832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Oval 14"/>
          <p:cNvSpPr/>
          <p:nvPr/>
        </p:nvSpPr>
        <p:spPr bwMode="auto">
          <a:xfrm>
            <a:off x="4917442" y="1417342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465168" y="1268760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9256870" y="2420888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9256870" y="3140968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941527" y="4658804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5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9546998" y="4739816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5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545510" y="2240868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689304" y="3094360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284809" y="4668912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6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8890280" y="4749924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6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465168" y="5013176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7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537176" y="2204864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8064896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 smtClean="0">
                <a:ea typeface="ＭＳ Ｐゴシック" charset="0"/>
                <a:sym typeface="Franklin Gothic Medium" charset="0"/>
              </a:rPr>
              <a:t>7.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Processo de Transmissão de Configurações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 smtClean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Descrição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 do 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Processo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40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408" y="4653136"/>
            <a:ext cx="1177290" cy="17907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3" name="Picture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24" y="4161526"/>
            <a:ext cx="1440160" cy="52120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2" name="Picture 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12" y="3844409"/>
            <a:ext cx="1300480" cy="32131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0" name="Picture 1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2"/>
          <a:stretch/>
        </p:blipFill>
        <p:spPr>
          <a:xfrm>
            <a:off x="5374427" y="2348880"/>
            <a:ext cx="3899053" cy="10801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9" name="Picture 1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66" y="1494135"/>
            <a:ext cx="2772410" cy="5899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419" y="1059582"/>
            <a:ext cx="1378773" cy="56921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 bwMode="auto">
          <a:xfrm>
            <a:off x="5064823" y="857020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825208" y="1268760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0473" y="908720"/>
            <a:ext cx="478147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pt-PT" sz="1400" dirty="0" smtClean="0">
                <a:solidFill>
                  <a:schemeClr val="tx1"/>
                </a:solidFill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Para a actualização do sisma offline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, aceda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ao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módulo principal de Importação-Exportação,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seleccione 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"Serviços" &gt; "Importar -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Exportar“; 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Na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janela a seguir apresentada, aceda a opção “</a:t>
            </a:r>
            <a:r>
              <a:rPr lang="pt-PT" sz="1400" dirty="0" err="1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Metadata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 </a:t>
            </a:r>
            <a:r>
              <a:rPr lang="pt-PT" sz="1400" dirty="0" err="1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Export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”;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Na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janela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“</a:t>
            </a:r>
            <a:r>
              <a:rPr lang="pt-PT" sz="1400" dirty="0" err="1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Metadata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 </a:t>
            </a:r>
            <a:r>
              <a:rPr lang="pt-PT" sz="1400" dirty="0" err="1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Export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” seleccione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os </a:t>
            </a:r>
            <a:r>
              <a:rPr lang="pt-PT" sz="1400" dirty="0" err="1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metadados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 alterados para exportação, por exemplo:</a:t>
            </a:r>
          </a:p>
          <a:p>
            <a:pPr marL="742950" lvl="1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Unidades Organizacionais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,</a:t>
            </a:r>
          </a:p>
          <a:p>
            <a:pPr marL="742950" lvl="1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Relatórios,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e </a:t>
            </a:r>
            <a:endParaRPr lang="pt-PT" sz="1400" dirty="0" smtClean="0">
              <a:latin typeface="+mj-lt"/>
              <a:ea typeface="ヒラギノ角ゴ ProN W3" charset="0"/>
              <a:cs typeface="ヒラギノ角ゴ ProN W3" charset="0"/>
              <a:sym typeface="Franklin Gothic Book" pitchFamily="34" charset="0"/>
            </a:endParaRPr>
          </a:p>
          <a:p>
            <a:pPr marL="742950" lvl="1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Indicadores;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Seleccione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o formato de Exportação (XML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);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</a:rPr>
              <a:t>Seleccione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</a:rPr>
              <a:t>o formato de compressão ou não;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Clique no botão “Exportar” para iniciar o processo de exportação;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É criado um ficheiro dos </a:t>
            </a:r>
            <a:r>
              <a:rPr lang="pt-PT" sz="1400" dirty="0" err="1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metadas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 dados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no canto inferior direito do Google </a:t>
            </a:r>
            <a:r>
              <a:rPr lang="pt-PT" sz="1400" dirty="0" err="1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Chrome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;</a:t>
            </a:r>
            <a:endParaRPr lang="pt-PT" sz="1400" dirty="0">
              <a:latin typeface="+mj-lt"/>
              <a:ea typeface="ヒラギノ角ゴ ProN W3" charset="0"/>
              <a:cs typeface="ヒラギノ角ゴ ProN W3" charset="0"/>
              <a:sym typeface="Franklin Gothic Book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Copie o ficheiro para um dispositivo móvel para entregar à Província ou Distrito em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questão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.</a:t>
            </a:r>
            <a:endParaRPr lang="en-US" sz="1400" dirty="0">
              <a:latin typeface="+mj-lt"/>
              <a:ea typeface="ヒラギノ角ゴ ProN W3" charset="0"/>
              <a:cs typeface="ヒラギノ角ゴ ProN W3" charset="0"/>
              <a:sym typeface="Franklin Gothic Book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097015" y="2132856"/>
            <a:ext cx="396669" cy="41543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127698" y="3645024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564242" y="4437112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6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99494" y="3943406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5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621" y="5013176"/>
            <a:ext cx="1477645" cy="2705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7" name="Oval 26"/>
          <p:cNvSpPr/>
          <p:nvPr/>
        </p:nvSpPr>
        <p:spPr bwMode="auto">
          <a:xfrm>
            <a:off x="5414271" y="4788391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7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8" name="Picture 2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621" y="5623878"/>
            <a:ext cx="3736975" cy="8293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7" name="Oval 36"/>
          <p:cNvSpPr/>
          <p:nvPr/>
        </p:nvSpPr>
        <p:spPr bwMode="auto">
          <a:xfrm>
            <a:off x="5424863" y="5443858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8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8064896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 smtClean="0">
                <a:ea typeface="ＭＳ Ｐゴシック" charset="0"/>
                <a:sym typeface="Franklin Gothic Medium" charset="0"/>
              </a:rPr>
              <a:t>7.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Processo de Transmissão de Configurações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 smtClean="0">
                <a:ea typeface="ＭＳ Ｐゴシック" charset="0"/>
                <a:sym typeface="Franklin Gothic Medium" charset="0"/>
              </a:rPr>
            </a:br>
            <a:r>
              <a:rPr lang="en-US" sz="2000" dirty="0" smtClean="0">
                <a:ea typeface="ＭＳ Ｐゴシック" charset="0"/>
                <a:sym typeface="Franklin Gothic Medium" charset="0"/>
              </a:rPr>
              <a:t>	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Exportar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Configurações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para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os Níveis Subsequentes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210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1040" y="1385475"/>
            <a:ext cx="447749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</a:rPr>
              <a:t>O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</a:rPr>
              <a:t>Botão “Mensagens” encaminha o utilizador para a janela de “Mensagens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</a:rPr>
              <a:t>”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</a:rPr>
              <a:t>Clique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</a:rPr>
              <a:t>em “Escrever Mensagens”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pt-PT" sz="1400" dirty="0" smtClean="0">
              <a:latin typeface="+mj-lt"/>
              <a:ea typeface="ヒラギノ角ゴ ProN W3" charset="0"/>
              <a:cs typeface="ヒラギノ角ゴ ProN W3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pt-PT" sz="1400" dirty="0">
              <a:latin typeface="+mj-lt"/>
              <a:ea typeface="ヒラギノ角ゴ ProN W3" charset="0"/>
              <a:cs typeface="ヒラギノ角ゴ ProN W3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pt-PT" sz="1400" dirty="0" smtClean="0">
              <a:latin typeface="+mj-lt"/>
              <a:ea typeface="ヒラギノ角ゴ ProN W3" charset="0"/>
              <a:cs typeface="ヒラギノ角ゴ ProN W3" charset="0"/>
            </a:endParaRPr>
          </a:p>
          <a:p>
            <a:pPr>
              <a:spcAft>
                <a:spcPts val="1200"/>
              </a:spcAft>
            </a:pPr>
            <a:endParaRPr lang="pt-PT" sz="1400" dirty="0">
              <a:latin typeface="+mj-lt"/>
              <a:ea typeface="ヒラギノ角ゴ ProN W3" charset="0"/>
              <a:cs typeface="ヒラギノ角ゴ ProN W3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</a:rPr>
              <a:t>Seleccione a unidade Organizacional ou o utilizador </a:t>
            </a:r>
            <a:endParaRPr lang="pt-PT" sz="1400" dirty="0" smtClean="0">
              <a:latin typeface="+mj-lt"/>
              <a:ea typeface="ヒラギノ角ゴ ProN W3" charset="0"/>
              <a:cs typeface="ヒラギノ角ゴ ProN W3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</a:rPr>
              <a:t>Escreva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</a:rPr>
              <a:t>o “assunto” e o “texto da mensagem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</a:rPr>
              <a:t>”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</a:rPr>
              <a:t>Clique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</a:rPr>
              <a:t>em “enviar”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pt-PT" sz="1400" dirty="0" smtClean="0">
              <a:latin typeface="+mj-lt"/>
              <a:ea typeface="ヒラギノ角ゴ ProN W3" charset="0"/>
              <a:cs typeface="ヒラギノ角ゴ ProN W3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pt-PT" sz="1400" dirty="0" smtClean="0">
              <a:latin typeface="+mj-lt"/>
              <a:ea typeface="ヒラギノ角ゴ ProN W3" charset="0"/>
              <a:cs typeface="ヒラギノ角ゴ ProN W3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pt-PT" sz="1400" dirty="0">
              <a:latin typeface="+mj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016" y="983713"/>
            <a:ext cx="4693521" cy="307777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400" u="sng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Funcionalidade de </a:t>
            </a: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Mensagens (para notificação)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54" y="1694040"/>
            <a:ext cx="818266" cy="31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25"/>
          <a:stretch/>
        </p:blipFill>
        <p:spPr bwMode="auto">
          <a:xfrm>
            <a:off x="1654117" y="2506801"/>
            <a:ext cx="1881638" cy="12487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36" y="4641280"/>
            <a:ext cx="2164353" cy="196248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 bwMode="auto">
          <a:xfrm>
            <a:off x="4953000" y="1053280"/>
            <a:ext cx="0" cy="56880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Rectangle 15"/>
          <p:cNvSpPr/>
          <p:nvPr/>
        </p:nvSpPr>
        <p:spPr>
          <a:xfrm>
            <a:off x="5116314" y="983713"/>
            <a:ext cx="4516635" cy="4508927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Importar </a:t>
            </a:r>
            <a:r>
              <a:rPr lang="pt-PT" sz="1400" u="sng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de </a:t>
            </a:r>
            <a:r>
              <a:rPr lang="pt-PT" sz="1400" u="sng" dirty="0" err="1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Metadados</a:t>
            </a:r>
            <a:r>
              <a:rPr lang="pt-PT" sz="1400" u="sng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no Distrito </a:t>
            </a:r>
            <a:r>
              <a:rPr lang="pt-PT" sz="1400" u="sng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e Província </a:t>
            </a:r>
            <a:endParaRPr lang="pt-PT" sz="1400" u="sng" dirty="0" smtClean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algn="just">
              <a:spcAft>
                <a:spcPts val="1800"/>
              </a:spcAft>
            </a:pP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(</a:t>
            </a:r>
            <a:r>
              <a:rPr lang="pt-PT" sz="12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Após a exportação do </a:t>
            </a:r>
            <a:r>
              <a:rPr lang="pt-PT" sz="12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ficheiro </a:t>
            </a:r>
            <a:r>
              <a:rPr lang="pt-PT" sz="12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de </a:t>
            </a:r>
            <a:r>
              <a:rPr lang="pt-PT" sz="12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configurações do </a:t>
            </a:r>
            <a:r>
              <a:rPr lang="pt-PT" sz="12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nível central </a:t>
            </a:r>
            <a:r>
              <a:rPr lang="pt-PT" sz="12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, estes são importados pelo nível </a:t>
            </a:r>
            <a:r>
              <a:rPr lang="pt-PT" sz="12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Provincial e Distrital através da funcionalidade de </a:t>
            </a:r>
            <a:r>
              <a:rPr lang="pt-PT" sz="1200" dirty="0" err="1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Metadata</a:t>
            </a:r>
            <a:r>
              <a:rPr lang="pt-PT" sz="12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pt-PT" sz="1200" dirty="0" err="1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Export</a:t>
            </a:r>
            <a:r>
              <a:rPr lang="pt-PT" sz="12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)</a:t>
            </a:r>
          </a:p>
          <a:p>
            <a:pPr marL="228600" indent="-228600" algn="just">
              <a:spcAft>
                <a:spcPts val="1800"/>
              </a:spcAft>
              <a:buFont typeface="+mj-lt"/>
              <a:buAutoNum type="arabicPeriod"/>
            </a:pP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Aceda ao módulo principal de Importação-Exportação, seleccione  "Serviços" &gt; "Importar 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–Exportar e seleccione &gt; </a:t>
            </a:r>
            <a:r>
              <a:rPr lang="pt-PT" sz="1400" dirty="0" err="1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Metadata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pt-PT" sz="1400" dirty="0" err="1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Export</a:t>
            </a:r>
            <a:endParaRPr lang="pt-PT" sz="1400" dirty="0" smtClean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228600" indent="-228600" algn="just">
              <a:spcAft>
                <a:spcPts val="1800"/>
              </a:spcAft>
              <a:buFont typeface="+mj-lt"/>
              <a:buAutoNum type="arabicPeriod"/>
            </a:pPr>
            <a:endParaRPr lang="pt-PT" sz="14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228600" indent="-228600" algn="just">
              <a:spcAft>
                <a:spcPts val="1800"/>
              </a:spcAft>
              <a:buFont typeface="+mj-lt"/>
              <a:buAutoNum type="arabicPeriod"/>
            </a:pPr>
            <a:endParaRPr lang="pt-PT" sz="1400" dirty="0" smtClean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228600" indent="-228600" algn="just">
              <a:spcAft>
                <a:spcPts val="1800"/>
              </a:spcAft>
              <a:buFont typeface="+mj-lt"/>
              <a:buAutoNum type="arabicPeriod"/>
            </a:pPr>
            <a:endParaRPr lang="pt-PT" sz="14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228600" indent="-228600" algn="just">
              <a:spcAft>
                <a:spcPts val="1800"/>
              </a:spcAft>
              <a:buFont typeface="+mj-lt"/>
              <a:buAutoNum type="arabicPeriod"/>
            </a:pP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Na 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janela 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Importar Meta-dados, seleccione o arquivo a importar e clique 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no Botão “Abrir” para importar o 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Ficheiro.</a:t>
            </a:r>
            <a:endParaRPr lang="pt-PT" sz="14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228600" indent="-228600" algn="just">
              <a:spcAft>
                <a:spcPts val="1800"/>
              </a:spcAft>
              <a:buFont typeface="+mj-lt"/>
              <a:buAutoNum type="arabicPeriod"/>
            </a:pPr>
            <a:endParaRPr lang="pt-PT" sz="1400" dirty="0" smtClean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812" y="2932680"/>
            <a:ext cx="1310479" cy="54102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77361" r="10224"/>
          <a:stretch/>
        </p:blipFill>
        <p:spPr bwMode="auto">
          <a:xfrm>
            <a:off x="7374630" y="3216155"/>
            <a:ext cx="1959719" cy="569137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" b="1"/>
          <a:stretch/>
        </p:blipFill>
        <p:spPr bwMode="auto">
          <a:xfrm>
            <a:off x="5529064" y="5063997"/>
            <a:ext cx="3805285" cy="1539763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8064896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 smtClean="0">
                <a:ea typeface="ＭＳ Ｐゴシック" charset="0"/>
                <a:sym typeface="Franklin Gothic Medium" charset="0"/>
              </a:rPr>
              <a:t>7.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Processos de Retro Informação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 smtClean="0">
                <a:ea typeface="ＭＳ Ｐゴシック" charset="0"/>
                <a:sym typeface="Franklin Gothic Medium" charset="0"/>
              </a:rPr>
            </a:br>
            <a:r>
              <a:rPr lang="pt-PT" sz="2000" dirty="0">
                <a:ea typeface="ＭＳ Ｐゴシック" charset="0"/>
              </a:rPr>
              <a:t>Importação/Exportação de Dados/Configurações e Troca de Mensagens</a:t>
            </a:r>
          </a:p>
        </p:txBody>
      </p:sp>
    </p:spTree>
    <p:extLst>
      <p:ext uri="{BB962C8B-B14F-4D97-AF65-F5344CB8AC3E}">
        <p14:creationId xmlns:p14="http://schemas.microsoft.com/office/powerpoint/2010/main" val="1384910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8464" y="0"/>
            <a:ext cx="7561385" cy="709613"/>
          </a:xfrm>
        </p:spPr>
        <p:txBody>
          <a:bodyPr/>
          <a:lstStyle/>
          <a:p>
            <a:pPr>
              <a:defRPr/>
            </a:pPr>
            <a:r>
              <a:rPr lang="pt-PT" sz="2000" dirty="0">
                <a:ea typeface="ＭＳ Ｐゴシック" charset="0"/>
                <a:sym typeface="Franklin Gothic Medium" charset="0"/>
              </a:rPr>
              <a:t>1. Iniciando o SISMA</a:t>
            </a:r>
            <a:br>
              <a:rPr lang="pt-PT" sz="2000" dirty="0">
                <a:ea typeface="ＭＳ Ｐゴシック" charset="0"/>
                <a:sym typeface="Franklin Gothic Medium" charset="0"/>
              </a:rPr>
            </a:br>
            <a:r>
              <a:rPr lang="pt-PT" sz="2000" dirty="0">
                <a:ea typeface="ＭＳ Ｐゴシック" charset="0"/>
                <a:sym typeface="Franklin Gothic Medium" charset="0"/>
              </a:rPr>
              <a:t>	Instalação do SIS-MA</a:t>
            </a:r>
          </a:p>
        </p:txBody>
      </p:sp>
      <p:pic>
        <p:nvPicPr>
          <p:cNvPr id="1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7" y="929328"/>
            <a:ext cx="2160239" cy="17795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663" y="1586899"/>
            <a:ext cx="2061865" cy="1626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000" y="3284984"/>
            <a:ext cx="2147256" cy="6987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663" y="3799585"/>
            <a:ext cx="2061865" cy="164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541" y="5105003"/>
            <a:ext cx="2082021" cy="1420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28589" y="980728"/>
            <a:ext cx="4608388" cy="5328592"/>
          </a:xfrm>
        </p:spPr>
        <p:txBody>
          <a:bodyPr/>
          <a:lstStyle/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O SIS-MA dispõe de um instalador para o modo on-line e off-line. Executando o mesmo, é questionado o modo que se pretende instalar.</a:t>
            </a: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No caso do modo on-line, será apenas instalado o browser Google </a:t>
            </a:r>
            <a:r>
              <a:rPr lang="pt-PT" sz="1400" kern="1200" dirty="0" err="1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Chrome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. Na instalação off-line, o utilizador será guiado através dos diversos passos da instalação.</a:t>
            </a: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O progresso da instalação será apresentado numa barra de progresso.</a:t>
            </a: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No final da instalação, existirá no ambiente de trabalho um novo </a:t>
            </a:r>
            <a:r>
              <a:rPr lang="pt-PT" sz="1400" kern="1200" dirty="0" err="1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icon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 para acesso ao SIS-MA, que deverá ser executado sempre que se pretenda entrar no sistema.</a:t>
            </a:r>
            <a:endParaRPr lang="pt-PT" sz="1400" kern="1200" dirty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pt-PT" sz="1400" kern="1200" dirty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097017" y="943874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643663" y="1586899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097017" y="3284984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643663" y="3799585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128590" y="5105003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5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200473" y="5057752"/>
            <a:ext cx="4536504" cy="1008112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68000" tIns="35709" rIns="108000" bIns="35709" rtlCol="0" anchor="ctr"/>
          <a:lstStyle/>
          <a:p>
            <a:pPr algn="just" defTabSz="642938">
              <a:tabLst>
                <a:tab pos="3856038" algn="l"/>
              </a:tabLst>
            </a:pP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A instalação do sistema apenas será executada uma vez e por técnicos especializados no sistema.</a:t>
            </a:r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2" name="Picture 7" descr="C:\Users\lgaspar\AppData\Local\Microsoft\Windows\Temporary Internet Files\Content.IE5\7SG38EJU\MC900433883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55" y="5356071"/>
            <a:ext cx="377185" cy="37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087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 bwMode="auto">
          <a:xfrm>
            <a:off x="4953000" y="1053280"/>
            <a:ext cx="0" cy="56880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Rectangle 15"/>
          <p:cNvSpPr/>
          <p:nvPr/>
        </p:nvSpPr>
        <p:spPr>
          <a:xfrm>
            <a:off x="220341" y="983713"/>
            <a:ext cx="4516635" cy="3262432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Importar </a:t>
            </a:r>
            <a:r>
              <a:rPr lang="pt-PT" sz="1400" u="sng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de </a:t>
            </a:r>
            <a:r>
              <a:rPr lang="pt-PT" sz="1400" u="sng" dirty="0" err="1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Metadados</a:t>
            </a:r>
            <a:r>
              <a:rPr lang="pt-PT" sz="1400" u="sng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no Distrito </a:t>
            </a:r>
            <a:r>
              <a:rPr lang="pt-PT" sz="1400" u="sng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e Província </a:t>
            </a: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(continuação)</a:t>
            </a:r>
          </a:p>
          <a:p>
            <a:pPr marL="228600" indent="-228600" algn="just">
              <a:spcAft>
                <a:spcPts val="1800"/>
              </a:spcAft>
              <a:buFont typeface="+mj-lt"/>
              <a:buAutoNum type="arabicPeriod"/>
            </a:pPr>
            <a:endParaRPr lang="pt-PT" sz="1400" dirty="0" smtClean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228600" indent="-228600" algn="just">
              <a:spcAft>
                <a:spcPts val="1800"/>
              </a:spcAft>
              <a:buFont typeface="+mj-lt"/>
              <a:buAutoNum type="arabicPeriod"/>
            </a:pP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Escolher 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 estratégia de 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importação;</a:t>
            </a:r>
          </a:p>
          <a:p>
            <a:pPr marL="228600" indent="-228600" algn="just">
              <a:spcAft>
                <a:spcPts val="1800"/>
              </a:spcAft>
              <a:buFont typeface="+mj-lt"/>
              <a:buAutoNum type="arabicPeriod"/>
            </a:pPr>
            <a:endParaRPr lang="pt-PT" sz="14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228600" indent="-228600" algn="just">
              <a:spcAft>
                <a:spcPts val="1800"/>
              </a:spcAft>
              <a:buFont typeface="+mj-lt"/>
              <a:buAutoNum type="arabicPeriod"/>
            </a:pP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lique 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no botão de “Importar”. O processo 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terminar mostrando 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um 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relatório da importação.</a:t>
            </a:r>
          </a:p>
          <a:p>
            <a:pPr marL="228600" indent="-228600" algn="just">
              <a:spcAft>
                <a:spcPts val="1800"/>
              </a:spcAft>
              <a:buFont typeface="+mj-lt"/>
              <a:buAutoNum type="arabicPeriod"/>
            </a:pPr>
            <a:endParaRPr lang="pt-PT" sz="1400" dirty="0" smtClean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228600" indent="-228600" algn="just">
              <a:spcAft>
                <a:spcPts val="1800"/>
              </a:spcAft>
              <a:buFont typeface="+mj-lt"/>
              <a:buAutoNum type="arabicPeriod"/>
            </a:pPr>
            <a:endParaRPr lang="pt-PT" sz="1400" dirty="0" smtClean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2296768"/>
            <a:ext cx="1779270" cy="3892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48"/>
          <a:stretch/>
        </p:blipFill>
        <p:spPr bwMode="auto">
          <a:xfrm>
            <a:off x="419547" y="3429000"/>
            <a:ext cx="1903095" cy="2167255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106691" y="983713"/>
            <a:ext cx="4516635" cy="1123384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Validar as configurações </a:t>
            </a:r>
            <a:r>
              <a:rPr lang="pt-PT" sz="12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é comunicar </a:t>
            </a:r>
            <a:r>
              <a:rPr lang="pt-PT" sz="12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ao </a:t>
            </a:r>
            <a:r>
              <a:rPr lang="pt-PT" sz="12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Administrador do Sistema Nacional se </a:t>
            </a:r>
            <a:r>
              <a:rPr lang="pt-PT" sz="12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as alterações </a:t>
            </a:r>
            <a:r>
              <a:rPr lang="pt-PT" sz="12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foram feitas correctamente </a:t>
            </a:r>
            <a:r>
              <a:rPr lang="pt-PT" sz="12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ou </a:t>
            </a:r>
            <a:r>
              <a:rPr lang="pt-PT" sz="12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não.</a:t>
            </a:r>
          </a:p>
          <a:p>
            <a:pPr algn="just">
              <a:spcAft>
                <a:spcPts val="600"/>
              </a:spcAft>
            </a:pPr>
            <a:r>
              <a:rPr lang="pt-PT" sz="12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Esta comunicação pode ser feita </a:t>
            </a:r>
            <a:r>
              <a:rPr lang="pt-PT" sz="12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com recurso </a:t>
            </a:r>
            <a:r>
              <a:rPr lang="pt-PT" sz="12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à funcionalidade de mensagens do </a:t>
            </a:r>
            <a:r>
              <a:rPr lang="pt-PT" sz="12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SIS-MA: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69024" y="2315171"/>
            <a:ext cx="447749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</a:rPr>
              <a:t>O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</a:rPr>
              <a:t>Botão “Mensagens” encaminha o utilizador para a janela de “Mensagens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</a:rPr>
              <a:t>”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</a:rPr>
              <a:t>Clique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</a:rPr>
              <a:t>em “Escrever Mensagens”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pt-PT" sz="1400" dirty="0" smtClean="0">
              <a:latin typeface="+mj-lt"/>
              <a:ea typeface="ヒラギノ角ゴ ProN W3" charset="0"/>
              <a:cs typeface="ヒラギノ角ゴ ProN W3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pt-PT" sz="1400" dirty="0">
              <a:latin typeface="+mj-lt"/>
              <a:ea typeface="ヒラギノ角ゴ ProN W3" charset="0"/>
              <a:cs typeface="ヒラギノ角ゴ ProN W3" charset="0"/>
            </a:endParaRPr>
          </a:p>
          <a:p>
            <a:pPr>
              <a:spcAft>
                <a:spcPts val="1200"/>
              </a:spcAft>
            </a:pPr>
            <a:endParaRPr lang="pt-PT" sz="1400" dirty="0">
              <a:latin typeface="+mj-lt"/>
              <a:ea typeface="ヒラギノ角ゴ ProN W3" charset="0"/>
              <a:cs typeface="ヒラギノ角ゴ ProN W3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pt-PT" sz="1400" dirty="0">
              <a:latin typeface="+mj-lt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601" y="2623736"/>
            <a:ext cx="818266" cy="31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25"/>
          <a:stretch/>
        </p:blipFill>
        <p:spPr bwMode="auto">
          <a:xfrm>
            <a:off x="7365008" y="3436498"/>
            <a:ext cx="1153194" cy="809648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5"/>
          <a:stretch/>
        </p:blipFill>
        <p:spPr bwMode="auto">
          <a:xfrm>
            <a:off x="7407773" y="4437876"/>
            <a:ext cx="2215553" cy="216092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12357" y="4435287"/>
            <a:ext cx="22604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</a:rPr>
              <a:t>Seleccione a unidade Organizacional ou o utilizador 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</a:rPr>
              <a:t>Escreva o “assunto” e o “texto da mensagem”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</a:rPr>
              <a:t>Clique em “enviar”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8064896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 smtClean="0">
                <a:ea typeface="ＭＳ Ｐゴシック" charset="0"/>
                <a:sym typeface="Franklin Gothic Medium" charset="0"/>
              </a:rPr>
              <a:t>7.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Processo de Transmissão de Configurações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 smtClean="0">
                <a:ea typeface="ＭＳ Ｐゴシック" charset="0"/>
                <a:sym typeface="Franklin Gothic Medium" charset="0"/>
              </a:rPr>
            </a:br>
            <a:r>
              <a:rPr lang="pt-PT" sz="2000" dirty="0">
                <a:ea typeface="ＭＳ Ｐゴシック" charset="0"/>
                <a:sym typeface="Franklin Gothic Medium" charset="0"/>
              </a:rPr>
              <a:t>Importação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pelo Distrito/Província e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Validação das Configurações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428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defRPr/>
            </a:pPr>
            <a:r>
              <a:rPr lang="pt-PT" dirty="0">
                <a:ea typeface="ＭＳ Ｐゴシック" charset="0"/>
                <a:sym typeface="Franklin Gothic Medium" charset="0"/>
              </a:rPr>
              <a:t>8</a:t>
            </a:r>
            <a:r>
              <a:rPr lang="pt-PT" dirty="0" smtClean="0">
                <a:ea typeface="ＭＳ Ｐゴシック" charset="0"/>
                <a:sym typeface="Franklin Gothic Medium" charset="0"/>
              </a:rPr>
              <a:t>. Processos </a:t>
            </a:r>
            <a:r>
              <a:rPr lang="pt-PT" dirty="0">
                <a:ea typeface="ＭＳ Ｐゴシック" charset="0"/>
                <a:sym typeface="Franklin Gothic Medium" charset="0"/>
              </a:rPr>
              <a:t>Genéricos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-1825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Processo </a:t>
            </a:r>
            <a:r>
              <a:rPr lang="pt-PT" dirty="0"/>
              <a:t>de Criar/ Alterar Unidade Organizacional</a:t>
            </a: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dirty="0"/>
              <a:t>Processo de Actualização de novas versões </a:t>
            </a:r>
            <a:r>
              <a:rPr lang="pt-PT" dirty="0" smtClean="0"/>
              <a:t>Offline</a:t>
            </a: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Processo </a:t>
            </a:r>
            <a:r>
              <a:rPr lang="pt-PT" dirty="0"/>
              <a:t>de </a:t>
            </a:r>
            <a:r>
              <a:rPr lang="pt-PT" dirty="0" smtClean="0"/>
              <a:t>Pedido </a:t>
            </a:r>
            <a:r>
              <a:rPr lang="pt-PT" dirty="0"/>
              <a:t>de </a:t>
            </a:r>
            <a:r>
              <a:rPr lang="pt-PT" dirty="0" smtClean="0"/>
              <a:t>Alteração</a:t>
            </a: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dirty="0">
                <a:solidFill>
                  <a:schemeClr val="tx1"/>
                </a:solidFill>
              </a:rPr>
              <a:t>Processo de Actualização de </a:t>
            </a:r>
            <a:r>
              <a:rPr lang="pt-PT" dirty="0" smtClean="0">
                <a:solidFill>
                  <a:schemeClr val="tx1"/>
                </a:solidFill>
              </a:rPr>
              <a:t>Novas Versões Online</a:t>
            </a:r>
            <a:endParaRPr lang="pt-PT" dirty="0">
              <a:solidFill>
                <a:schemeClr val="tx1"/>
              </a:solidFill>
            </a:endParaRP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Processo </a:t>
            </a:r>
            <a:r>
              <a:rPr lang="pt-PT" dirty="0"/>
              <a:t>de Pedido de Codificação de Nova </a:t>
            </a:r>
            <a:r>
              <a:rPr lang="pt-PT" dirty="0" smtClean="0"/>
              <a:t>Ficha</a:t>
            </a: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Processo de Criar </a:t>
            </a:r>
            <a:r>
              <a:rPr lang="pt-PT" dirty="0"/>
              <a:t>Nova Ficha / </a:t>
            </a:r>
            <a:r>
              <a:rPr lang="pt-PT" dirty="0" smtClean="0"/>
              <a:t>Formulário</a:t>
            </a:r>
            <a:endParaRPr lang="pt-P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32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034" y="764704"/>
            <a:ext cx="4679950" cy="738664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400" u="sng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Quando houver necessidade de </a:t>
            </a: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se criar ou alterar unidades organizacionais (como Unidade </a:t>
            </a:r>
            <a:r>
              <a:rPr lang="pt-PT" sz="1400" u="sng" dirty="0" err="1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Sanitára</a:t>
            </a: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 ou Distrito)  como </a:t>
            </a:r>
            <a:r>
              <a:rPr lang="pt-PT" sz="1400" u="sng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proceder?</a:t>
            </a:r>
            <a:endParaRPr lang="pt-PT" sz="1400" u="sng" dirty="0" smtClean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3888" y="1528469"/>
            <a:ext cx="432000" cy="532379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21996" y="1528469"/>
            <a:ext cx="4186988" cy="532379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utilização do </a:t>
            </a:r>
            <a:r>
              <a:rPr lang="pt-PT" sz="1300" b="1" dirty="0">
                <a:solidFill>
                  <a:schemeClr val="tx1"/>
                </a:solidFill>
                <a:latin typeface="+mn-lt"/>
                <a:cs typeface="Calibri" pitchFamily="34" charset="0"/>
              </a:rPr>
              <a:t>Processo de </a:t>
            </a:r>
            <a:r>
              <a:rPr lang="pt-PT" sz="1300" b="1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Criar/ Alterar Unidade Organizacional</a:t>
            </a:r>
            <a:endParaRPr lang="pt-PT" sz="1300" b="1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0472" y="2153247"/>
            <a:ext cx="4445010" cy="3291977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t"/>
          <a:lstStyle/>
          <a:p>
            <a:pPr algn="just">
              <a:lnSpc>
                <a:spcPct val="120000"/>
              </a:lnSpc>
              <a:spcAft>
                <a:spcPts val="1200"/>
              </a:spcAft>
              <a:defRPr/>
            </a:pPr>
            <a:r>
              <a:rPr lang="pt-PT" sz="1200" dirty="0" smtClean="0">
                <a:ea typeface="ヒラギノ角ゴ ProN W3" charset="0"/>
                <a:cs typeface="Calibri" pitchFamily="34" charset="0"/>
                <a:sym typeface="Gill Sans" charset="0"/>
              </a:rPr>
              <a:t>O processo inicia com tomada de decisão de alteração/ criação de UO pelo Governo e MISAU. É </a:t>
            </a:r>
            <a:r>
              <a:rPr lang="pt-PT" sz="1200" dirty="0" smtClean="0"/>
              <a:t>emitido parecer para Classificação</a:t>
            </a:r>
            <a:r>
              <a:rPr lang="pt-PT" sz="1200" dirty="0"/>
              <a:t>/ </a:t>
            </a:r>
            <a:r>
              <a:rPr lang="pt-PT" sz="1200" dirty="0" smtClean="0"/>
              <a:t>Codificação da UO pelo Director de Saúde da província que é entregue ao Director </a:t>
            </a:r>
            <a:r>
              <a:rPr lang="pt-PT" sz="1200" dirty="0"/>
              <a:t>da </a:t>
            </a:r>
            <a:r>
              <a:rPr lang="pt-PT" sz="1200" dirty="0" smtClean="0"/>
              <a:t>DPPC; 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defRPr/>
            </a:pPr>
            <a:r>
              <a:rPr lang="pt-PT" sz="1200" dirty="0" smtClean="0"/>
              <a:t>O </a:t>
            </a:r>
            <a:r>
              <a:rPr lang="pt-PT" sz="1200" dirty="0"/>
              <a:t>Director da DPPC (Direcção Provincial de Planificação e Cooperação) </a:t>
            </a:r>
            <a:r>
              <a:rPr lang="pt-PT" sz="1200" dirty="0" smtClean="0"/>
              <a:t>informa </a:t>
            </a:r>
            <a:r>
              <a:rPr lang="pt-PT" sz="1200" dirty="0"/>
              <a:t>à DPC </a:t>
            </a:r>
            <a:r>
              <a:rPr lang="pt-PT" sz="1200" dirty="0" smtClean="0"/>
              <a:t>da mudança na Rede Sanitária; </a:t>
            </a:r>
          </a:p>
          <a:p>
            <a:r>
              <a:rPr lang="pt-PT" sz="1200" dirty="0" smtClean="0"/>
              <a:t>O Director Nacional da </a:t>
            </a:r>
            <a:r>
              <a:rPr lang="pt-PT" sz="1200" dirty="0"/>
              <a:t>DPC (Direcção de Planificação e Cooperação) </a:t>
            </a:r>
            <a:r>
              <a:rPr lang="pt-PT" sz="1200" dirty="0" smtClean="0"/>
              <a:t>recebe informação da mudança e inicia processo de alteração de acordo </a:t>
            </a:r>
            <a:r>
              <a:rPr lang="pt-PT" sz="1200" dirty="0"/>
              <a:t>com as Normas de Codificação [RD-3] – </a:t>
            </a:r>
            <a:r>
              <a:rPr lang="pt-PT" sz="1200" dirty="0" err="1"/>
              <a:t>Memo</a:t>
            </a:r>
            <a:r>
              <a:rPr lang="pt-PT" sz="1200" dirty="0"/>
              <a:t> para a codificação das US </a:t>
            </a:r>
            <a:r>
              <a:rPr lang="pt-PT" sz="1200" dirty="0" smtClean="0"/>
              <a:t>171204</a:t>
            </a:r>
            <a:r>
              <a:rPr lang="pt-PT" sz="1200" dirty="0"/>
              <a:t>;</a:t>
            </a:r>
            <a:endParaRPr lang="pt-PT" sz="1200" dirty="0" smtClean="0"/>
          </a:p>
          <a:p>
            <a:endParaRPr lang="pt-PT" sz="1200" dirty="0" smtClean="0"/>
          </a:p>
          <a:p>
            <a:r>
              <a:rPr lang="pt-PT" sz="1200" dirty="0" smtClean="0"/>
              <a:t>O Director Nacional da DPC de seguida emite documento de alteração ao Administrador do Sistema, com devida Codificação para Criação/ Actualização no </a:t>
            </a:r>
            <a:r>
              <a:rPr lang="pt-PT" sz="1200" dirty="0" err="1" smtClean="0"/>
              <a:t>Sisma</a:t>
            </a:r>
            <a:r>
              <a:rPr lang="pt-PT" sz="1200" dirty="0" smtClean="0"/>
              <a:t>. </a:t>
            </a:r>
            <a:endParaRPr lang="pt-PT" sz="1200" dirty="0">
              <a:solidFill>
                <a:schemeClr val="tx1"/>
              </a:solidFill>
            </a:endParaRPr>
          </a:p>
          <a:p>
            <a:endParaRPr lang="pt-PT" sz="1200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4933950" y="1053280"/>
            <a:ext cx="0" cy="56880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Rounded Rectangle 19"/>
          <p:cNvSpPr/>
          <p:nvPr/>
        </p:nvSpPr>
        <p:spPr bwMode="auto">
          <a:xfrm>
            <a:off x="193264" y="5559236"/>
            <a:ext cx="4381780" cy="103811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68000" tIns="35709" rIns="108000" bIns="35709" rtlCol="0" anchor="ctr"/>
          <a:lstStyle/>
          <a:p>
            <a:pPr marL="177800" defTabSz="642938">
              <a:tabLst>
                <a:tab pos="3856038" algn="l"/>
              </a:tabLst>
            </a:pPr>
            <a:r>
              <a:rPr lang="pt-PT" sz="1400" dirty="0" smtClean="0">
                <a:solidFill>
                  <a:srgbClr val="000000"/>
                </a:solidFill>
                <a:sym typeface="Gill Sans" charset="0"/>
              </a:rPr>
              <a:t>As alterações no </a:t>
            </a:r>
            <a:r>
              <a:rPr lang="pt-PT" sz="1400" dirty="0" err="1" smtClean="0">
                <a:solidFill>
                  <a:srgbClr val="000000"/>
                </a:solidFill>
                <a:sym typeface="Gill Sans" charset="0"/>
              </a:rPr>
              <a:t>Sisma</a:t>
            </a:r>
            <a:r>
              <a:rPr lang="pt-PT" sz="1400" dirty="0" smtClean="0">
                <a:solidFill>
                  <a:srgbClr val="000000"/>
                </a:solidFill>
                <a:sym typeface="Gill Sans" charset="0"/>
              </a:rPr>
              <a:t> são alterações Técnicas do Administrador do Sistema que serão abordadas no Manual Técnico de Administração. </a:t>
            </a:r>
            <a:endParaRPr lang="pt-PT" sz="1400" dirty="0">
              <a:solidFill>
                <a:srgbClr val="000000"/>
              </a:solidFill>
              <a:sym typeface="Gill Sans" charset="0"/>
            </a:endParaRPr>
          </a:p>
        </p:txBody>
      </p:sp>
      <p:pic>
        <p:nvPicPr>
          <p:cNvPr id="21" name="Picture 7" descr="C:\Users\lgaspar\AppData\Local\Microsoft\Windows\Temporary Internet Files\Content.IE5\7SG38EJU\MC90043388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0" y="5684693"/>
            <a:ext cx="447243" cy="47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 bwMode="auto">
          <a:xfrm>
            <a:off x="5066135" y="1232581"/>
            <a:ext cx="4381780" cy="1548348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68000" tIns="35709" rIns="108000" bIns="35709" rtlCol="0" anchor="ctr"/>
          <a:lstStyle/>
          <a:p>
            <a:pPr marL="177800" defTabSz="642938">
              <a:tabLst>
                <a:tab pos="3856038" algn="l"/>
              </a:tabLst>
            </a:pPr>
            <a:endParaRPr lang="pt-PT" sz="1400" dirty="0" smtClean="0">
              <a:solidFill>
                <a:srgbClr val="000000"/>
              </a:solidFill>
              <a:sym typeface="Gill Sans" charset="0"/>
            </a:endParaRPr>
          </a:p>
          <a:p>
            <a:pPr marL="177800" defTabSz="642938">
              <a:tabLst>
                <a:tab pos="3856038" algn="l"/>
              </a:tabLst>
            </a:pPr>
            <a:endParaRPr lang="pt-PT" sz="1400" dirty="0" smtClean="0">
              <a:solidFill>
                <a:srgbClr val="000000"/>
              </a:solidFill>
              <a:sym typeface="Gill Sans" charset="0"/>
            </a:endParaRPr>
          </a:p>
          <a:p>
            <a:pPr marL="177800" defTabSz="642938">
              <a:tabLst>
                <a:tab pos="3856038" algn="l"/>
              </a:tabLst>
            </a:pPr>
            <a:r>
              <a:rPr lang="pt-PT" sz="1400" dirty="0" smtClean="0">
                <a:solidFill>
                  <a:srgbClr val="000000"/>
                </a:solidFill>
                <a:sym typeface="Gill Sans" charset="0"/>
              </a:rPr>
              <a:t>São Actividades Técnicas do Administrador:</a:t>
            </a:r>
          </a:p>
          <a:p>
            <a:pPr marL="463550" indent="-285750" defTabSz="642938">
              <a:buFont typeface="Arial" pitchFamily="34" charset="0"/>
              <a:buChar char="•"/>
              <a:tabLst>
                <a:tab pos="3856038" algn="l"/>
              </a:tabLst>
            </a:pPr>
            <a:r>
              <a:rPr lang="pt-PT" sz="1400" dirty="0" smtClean="0">
                <a:solidFill>
                  <a:srgbClr val="000000"/>
                </a:solidFill>
                <a:sym typeface="Gill Sans" charset="0"/>
              </a:rPr>
              <a:t>Configuração da Nova Unidade Organizacional;</a:t>
            </a:r>
          </a:p>
          <a:p>
            <a:pPr marL="463550" indent="-285750" defTabSz="642938">
              <a:buFont typeface="Arial" pitchFamily="34" charset="0"/>
              <a:buChar char="•"/>
              <a:tabLst>
                <a:tab pos="3856038" algn="l"/>
              </a:tabLst>
            </a:pPr>
            <a:r>
              <a:rPr lang="pt-PT" sz="1400" dirty="0" smtClean="0">
                <a:solidFill>
                  <a:srgbClr val="000000"/>
                </a:solidFill>
                <a:sym typeface="Gill Sans" charset="0"/>
              </a:rPr>
              <a:t>Configuração de Serviços para Unidade organizacional (</a:t>
            </a:r>
            <a:r>
              <a:rPr lang="pt-PT" sz="1400" dirty="0" err="1" smtClean="0">
                <a:solidFill>
                  <a:srgbClr val="000000"/>
                </a:solidFill>
                <a:sym typeface="Gill Sans" charset="0"/>
              </a:rPr>
              <a:t>cirar</a:t>
            </a:r>
            <a:r>
              <a:rPr lang="pt-PT" sz="1400" dirty="0" smtClean="0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pt-PT" sz="1400" dirty="0" err="1" smtClean="0">
                <a:solidFill>
                  <a:srgbClr val="000000"/>
                </a:solidFill>
                <a:sym typeface="Gill Sans" charset="0"/>
              </a:rPr>
              <a:t>Sub-unidade</a:t>
            </a:r>
            <a:r>
              <a:rPr lang="pt-PT" sz="1400" dirty="0" smtClean="0">
                <a:solidFill>
                  <a:srgbClr val="000000"/>
                </a:solidFill>
                <a:sym typeface="Gill Sans" charset="0"/>
              </a:rPr>
              <a:t>);</a:t>
            </a:r>
          </a:p>
          <a:p>
            <a:pPr marL="463550" indent="-285750" defTabSz="642938">
              <a:buFont typeface="Arial" pitchFamily="34" charset="0"/>
              <a:buChar char="•"/>
              <a:tabLst>
                <a:tab pos="3856038" algn="l"/>
              </a:tabLst>
            </a:pPr>
            <a:r>
              <a:rPr lang="pt-PT" sz="1400" dirty="0" smtClean="0">
                <a:solidFill>
                  <a:srgbClr val="000000"/>
                </a:solidFill>
                <a:sym typeface="Gill Sans" charset="0"/>
              </a:rPr>
              <a:t>Actualizar/ Realocar Unidade organizacionais.</a:t>
            </a:r>
          </a:p>
          <a:p>
            <a:pPr marL="463550" indent="-285750" defTabSz="642938">
              <a:buFont typeface="Arial" pitchFamily="34" charset="0"/>
              <a:buChar char="•"/>
              <a:tabLst>
                <a:tab pos="3856038" algn="l"/>
              </a:tabLst>
            </a:pPr>
            <a:endParaRPr lang="pt-PT" sz="1400" dirty="0" smtClean="0">
              <a:solidFill>
                <a:srgbClr val="000000"/>
              </a:solidFill>
              <a:sym typeface="Gill Sans" charset="0"/>
            </a:endParaRPr>
          </a:p>
          <a:p>
            <a:pPr marL="463550" indent="-285750" defTabSz="642938">
              <a:buFont typeface="Arial" pitchFamily="34" charset="0"/>
              <a:buChar char="•"/>
              <a:tabLst>
                <a:tab pos="3856038" algn="l"/>
              </a:tabLst>
            </a:pPr>
            <a:endParaRPr lang="pt-PT" sz="1400" dirty="0">
              <a:solidFill>
                <a:srgbClr val="000000"/>
              </a:solidFill>
              <a:sym typeface="Gill Sans" charset="0"/>
            </a:endParaRPr>
          </a:p>
        </p:txBody>
      </p:sp>
      <p:pic>
        <p:nvPicPr>
          <p:cNvPr id="25" name="Picture 7" descr="C:\Users\lgaspar\AppData\Local\Microsoft\Windows\Temporary Internet Files\Content.IE5\7SG38EJU\MC90043388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1583705"/>
            <a:ext cx="447243" cy="47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 bwMode="auto">
          <a:xfrm>
            <a:off x="5187940" y="2946140"/>
            <a:ext cx="4445010" cy="626876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t"/>
          <a:lstStyle/>
          <a:p>
            <a:pPr algn="just">
              <a:lnSpc>
                <a:spcPct val="120000"/>
              </a:lnSpc>
              <a:spcAft>
                <a:spcPts val="1200"/>
              </a:spcAft>
              <a:defRPr/>
            </a:pPr>
            <a:r>
              <a:rPr lang="pt-PT" sz="1200" dirty="0" smtClean="0">
                <a:ea typeface="ヒラギノ角ゴ ProN W3" charset="0"/>
                <a:cs typeface="Calibri" pitchFamily="34" charset="0"/>
                <a:sym typeface="Gill Sans" charset="0"/>
              </a:rPr>
              <a:t>O processo termina com a Transmissão de Configurações para actualizar a criação ou alteração no Sistema.</a:t>
            </a:r>
            <a:endParaRPr lang="pt-PT" sz="1200" dirty="0">
              <a:solidFill>
                <a:schemeClr val="tx1"/>
              </a:solidFill>
            </a:endParaRPr>
          </a:p>
          <a:p>
            <a:endParaRPr lang="pt-PT" sz="1200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2"/>
          <a:stretch/>
        </p:blipFill>
        <p:spPr>
          <a:xfrm>
            <a:off x="5513528" y="5144633"/>
            <a:ext cx="3899053" cy="10801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5" name="Picture 3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67" y="4289888"/>
            <a:ext cx="2515161" cy="5899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520" y="3855335"/>
            <a:ext cx="1378773" cy="56921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Oval 36"/>
          <p:cNvSpPr/>
          <p:nvPr/>
        </p:nvSpPr>
        <p:spPr bwMode="auto">
          <a:xfrm>
            <a:off x="5203924" y="3652773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6964309" y="4064513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236116" y="4928609"/>
            <a:ext cx="396669" cy="41543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8064896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>
                <a:ea typeface="ＭＳ Ｐゴシック" charset="0"/>
                <a:sym typeface="Franklin Gothic Medium" charset="0"/>
              </a:rPr>
              <a:t>8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. Processos Genéricos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 smtClean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Criar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/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Alterar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 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Unidade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 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Organizacional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915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034" y="764704"/>
            <a:ext cx="4679950" cy="523220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400" u="sng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Quando houver necessidade de </a:t>
            </a: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se criar ou alterar unidades organizacionais  como </a:t>
            </a:r>
            <a:r>
              <a:rPr lang="pt-PT" sz="1400" u="sng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proceder?</a:t>
            </a:r>
            <a:endParaRPr lang="pt-PT" sz="1400" u="sng" dirty="0" smtClean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3888" y="1287924"/>
            <a:ext cx="432000" cy="532379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21996" y="1287924"/>
            <a:ext cx="4186988" cy="532379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Fluxograma do </a:t>
            </a:r>
            <a:r>
              <a:rPr lang="pt-PT" sz="1300" b="1" dirty="0">
                <a:solidFill>
                  <a:schemeClr val="tx1"/>
                </a:solidFill>
                <a:latin typeface="+mn-lt"/>
                <a:cs typeface="Calibri" pitchFamily="34" charset="0"/>
              </a:rPr>
              <a:t>Processo de </a:t>
            </a:r>
            <a:r>
              <a:rPr lang="pt-PT" sz="1300" b="1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Criar/ Alterar Unidade Organizacional</a:t>
            </a:r>
            <a:endParaRPr lang="pt-PT" sz="1300" b="1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pic>
        <p:nvPicPr>
          <p:cNvPr id="22" name="Picture 2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" r="11335" b="16737"/>
          <a:stretch/>
        </p:blipFill>
        <p:spPr bwMode="auto">
          <a:xfrm>
            <a:off x="190028" y="1844824"/>
            <a:ext cx="4608513" cy="460308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3" name="Straight Connector 42"/>
          <p:cNvCxnSpPr/>
          <p:nvPr/>
        </p:nvCxnSpPr>
        <p:spPr bwMode="auto">
          <a:xfrm>
            <a:off x="4933950" y="1053280"/>
            <a:ext cx="0" cy="56880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894" y="2573623"/>
            <a:ext cx="2231294" cy="158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/>
          <p:cNvSpPr/>
          <p:nvPr/>
        </p:nvSpPr>
        <p:spPr bwMode="auto">
          <a:xfrm>
            <a:off x="5116066" y="1268760"/>
            <a:ext cx="4516884" cy="828092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ctr"/>
          <a:lstStyle/>
          <a:p>
            <a:pPr algn="just">
              <a:lnSpc>
                <a:spcPct val="120000"/>
              </a:lnSpc>
              <a:spcAft>
                <a:spcPts val="1200"/>
              </a:spcAft>
              <a:defRPr/>
            </a:pPr>
            <a:r>
              <a:rPr lang="pt-PT" sz="1200" dirty="0">
                <a:ea typeface="ヒラギノ角ゴ ProN W3" charset="0"/>
                <a:cs typeface="Calibri" pitchFamily="34" charset="0"/>
                <a:sym typeface="Gill Sans" charset="0"/>
              </a:rPr>
              <a:t>A criação ou alteração no </a:t>
            </a:r>
            <a:r>
              <a:rPr lang="pt-PT" sz="1200" dirty="0" smtClean="0">
                <a:ea typeface="ヒラギノ角ゴ ProN W3" charset="0"/>
                <a:cs typeface="Calibri" pitchFamily="34" charset="0"/>
                <a:sym typeface="Gill Sans" charset="0"/>
              </a:rPr>
              <a:t>SIS-MA </a:t>
            </a:r>
            <a:r>
              <a:rPr lang="pt-PT" sz="1200" dirty="0">
                <a:ea typeface="ヒラギノ角ゴ ProN W3" charset="0"/>
                <a:cs typeface="Calibri" pitchFamily="34" charset="0"/>
                <a:sym typeface="Gill Sans" charset="0"/>
              </a:rPr>
              <a:t>é feita pelo Administrador do Sistema Nacional. Na província são notificadas e importadas as actualizações das alterações </a:t>
            </a:r>
            <a:r>
              <a:rPr lang="pt-PT" sz="1200" dirty="0" smtClean="0">
                <a:ea typeface="ヒラギノ角ゴ ProN W3" charset="0"/>
                <a:cs typeface="Calibri" pitchFamily="34" charset="0"/>
                <a:sym typeface="Gill Sans" charset="0"/>
              </a:rPr>
              <a:t>feitas:</a:t>
            </a:r>
            <a:endParaRPr lang="pt-PT" sz="12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099683" y="2453296"/>
            <a:ext cx="2515018" cy="1383765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5709" rIns="72000" bIns="3570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pt-PT" sz="1200" dirty="0" smtClean="0">
                <a:cs typeface="Calibri" pitchFamily="34" charset="0"/>
              </a:rPr>
              <a:t>Usando o sistema de mensagens do SIS-MA</a:t>
            </a:r>
          </a:p>
          <a:p>
            <a:pPr marL="182563" indent="-182563">
              <a:spcAft>
                <a:spcPts val="600"/>
              </a:spcAft>
              <a:buFont typeface="+mj-lt"/>
              <a:buAutoNum type="arabicPeriod"/>
            </a:pPr>
            <a:endParaRPr lang="pt-PT" sz="1200" dirty="0" smtClean="0">
              <a:cs typeface="Calibri" pitchFamily="34" charset="0"/>
            </a:endParaRPr>
          </a:p>
          <a:p>
            <a:pPr marL="182563" indent="-182563">
              <a:spcAft>
                <a:spcPts val="600"/>
              </a:spcAft>
              <a:buFont typeface="+mj-lt"/>
              <a:buAutoNum type="arabicPeriod"/>
            </a:pPr>
            <a:endParaRPr lang="pt-PT" sz="1200" dirty="0">
              <a:cs typeface="Calibri" pitchFamily="34" charset="0"/>
            </a:endParaRPr>
          </a:p>
          <a:p>
            <a:pPr marL="182563" indent="-182563">
              <a:spcAft>
                <a:spcPts val="600"/>
              </a:spcAft>
              <a:buFont typeface="+mj-lt"/>
              <a:buAutoNum type="arabicPeriod"/>
            </a:pPr>
            <a:endParaRPr lang="pt-PT" sz="1200" dirty="0" smtClean="0">
              <a:cs typeface="Calibri" pitchFamily="34" charset="0"/>
            </a:endParaRPr>
          </a:p>
          <a:p>
            <a:pPr marL="182563" indent="-182563">
              <a:spcAft>
                <a:spcPts val="600"/>
              </a:spcAft>
              <a:buFont typeface="+mj-lt"/>
              <a:buAutoNum type="arabicPeriod"/>
            </a:pPr>
            <a:endParaRPr lang="pt-PT" sz="1200" dirty="0">
              <a:cs typeface="Calibri" pitchFamily="34" charset="0"/>
            </a:endParaRPr>
          </a:p>
          <a:p>
            <a:pPr marL="182563" indent="-182563">
              <a:spcAft>
                <a:spcPts val="600"/>
              </a:spcAft>
              <a:buFont typeface="+mj-lt"/>
              <a:buAutoNum type="arabicPeriod"/>
            </a:pPr>
            <a:endParaRPr lang="pt-PT" sz="1200" dirty="0" smtClean="0">
              <a:cs typeface="Calibri" pitchFamily="34" charset="0"/>
            </a:endParaRPr>
          </a:p>
          <a:p>
            <a:pPr marL="182563" indent="-182563">
              <a:spcAft>
                <a:spcPts val="600"/>
              </a:spcAft>
              <a:buFont typeface="+mj-lt"/>
              <a:buAutoNum type="arabicPeriod"/>
            </a:pPr>
            <a:r>
              <a:rPr lang="pt-PT" sz="1200" dirty="0" smtClean="0">
                <a:cs typeface="Calibri" pitchFamily="34" charset="0"/>
              </a:rPr>
              <a:t>Importando as configurações  actualizadas</a:t>
            </a:r>
          </a:p>
          <a:p>
            <a:pPr marL="182563" indent="-182563">
              <a:spcAft>
                <a:spcPts val="600"/>
              </a:spcAft>
              <a:buFont typeface="+mj-lt"/>
              <a:buAutoNum type="arabicPeriod"/>
            </a:pPr>
            <a:endParaRPr lang="pt-PT" sz="1200" dirty="0">
              <a:cs typeface="Calibri" pitchFamily="34" charset="0"/>
            </a:endParaRPr>
          </a:p>
          <a:p>
            <a:pPr marL="182563" indent="-182563">
              <a:spcAft>
                <a:spcPts val="600"/>
              </a:spcAft>
              <a:buFont typeface="+mj-lt"/>
              <a:buAutoNum type="arabicPeriod"/>
            </a:pPr>
            <a:endParaRPr lang="pt-PT" sz="1200" dirty="0" smtClean="0">
              <a:cs typeface="Calibri" pitchFamily="34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7299833" y="2452749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52" name="Picture 5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2811"/>
          <a:stretch/>
        </p:blipFill>
        <p:spPr bwMode="auto">
          <a:xfrm>
            <a:off x="5482819" y="4891369"/>
            <a:ext cx="1851358" cy="863377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45" y="4891369"/>
            <a:ext cx="1224167" cy="3600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4" name="Picture 5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2590" b="3358"/>
          <a:stretch/>
        </p:blipFill>
        <p:spPr bwMode="auto">
          <a:xfrm>
            <a:off x="8595540" y="5258684"/>
            <a:ext cx="915785" cy="1128637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Oval 54"/>
          <p:cNvSpPr/>
          <p:nvPr/>
        </p:nvSpPr>
        <p:spPr bwMode="auto">
          <a:xfrm>
            <a:off x="5245600" y="4770125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8064896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>
                <a:ea typeface="ＭＳ Ｐゴシック" charset="0"/>
                <a:sym typeface="Franklin Gothic Medium" charset="0"/>
              </a:rPr>
              <a:t>8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. Processos Genéricos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 smtClean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Criar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/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Alterar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 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Unidade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 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Organizacional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 (cont.)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39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/>
        </p:nvCxnSpPr>
        <p:spPr bwMode="auto">
          <a:xfrm>
            <a:off x="4933950" y="1053280"/>
            <a:ext cx="0" cy="56880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Rectangle 30"/>
          <p:cNvSpPr/>
          <p:nvPr/>
        </p:nvSpPr>
        <p:spPr>
          <a:xfrm>
            <a:off x="5025578" y="764704"/>
            <a:ext cx="4679950" cy="523220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400" u="sng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Como proceder quando </a:t>
            </a: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se identificam alterações de configurações a fazer pelos </a:t>
            </a:r>
            <a:r>
              <a:rPr lang="pt-PT" sz="1400" u="sng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utilizadores do SIS-MA?</a:t>
            </a:r>
            <a:endParaRPr lang="pt-PT" sz="1400" u="sng" dirty="0" smtClean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080432" y="1287924"/>
            <a:ext cx="432000" cy="532379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3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5518540" y="1287924"/>
            <a:ext cx="4023486" cy="532379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utilização do </a:t>
            </a:r>
            <a:r>
              <a:rPr lang="pt-PT" sz="1300" b="1" dirty="0">
                <a:solidFill>
                  <a:schemeClr val="tx1"/>
                </a:solidFill>
                <a:latin typeface="+mn-lt"/>
                <a:cs typeface="Calibri" pitchFamily="34" charset="0"/>
              </a:rPr>
              <a:t>Processo de pedido de </a:t>
            </a:r>
            <a:r>
              <a:rPr lang="pt-PT" sz="1300" b="1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Alteração</a:t>
            </a:r>
            <a:endParaRPr lang="pt-PT" sz="1300" b="1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097016" y="2024843"/>
            <a:ext cx="4535934" cy="1476165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t"/>
          <a:lstStyle/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pt-PT" sz="1200" dirty="0"/>
              <a:t>As </a:t>
            </a:r>
            <a:r>
              <a:rPr lang="pt-PT" sz="1200" dirty="0" smtClean="0"/>
              <a:t>alterações vêm de situações </a:t>
            </a:r>
            <a:r>
              <a:rPr lang="pt-PT" sz="1200" dirty="0"/>
              <a:t>e </a:t>
            </a:r>
            <a:r>
              <a:rPr lang="pt-PT" sz="1200" dirty="0" smtClean="0"/>
              <a:t>necessidades diversas, </a:t>
            </a:r>
            <a:r>
              <a:rPr lang="pt-PT" sz="1200" dirty="0"/>
              <a:t>podem ser </a:t>
            </a:r>
            <a:r>
              <a:rPr lang="pt-PT" sz="1200" dirty="0" smtClean="0"/>
              <a:t>alterações </a:t>
            </a:r>
            <a:r>
              <a:rPr lang="pt-PT" sz="1200" dirty="0"/>
              <a:t>a nível de utilizadores, </a:t>
            </a:r>
            <a:r>
              <a:rPr lang="pt-PT" sz="1200" dirty="0" smtClean="0"/>
              <a:t>de fichas</a:t>
            </a:r>
            <a:r>
              <a:rPr lang="pt-PT" sz="1200" dirty="0"/>
              <a:t>, configurações, funcionalidades ou outro qualquer tipo de </a:t>
            </a:r>
            <a:r>
              <a:rPr lang="pt-PT" sz="1200" dirty="0" smtClean="0"/>
              <a:t>funcionalidades;</a:t>
            </a:r>
          </a:p>
          <a:p>
            <a:pPr marL="171450" indent="-171450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200" dirty="0"/>
              <a:t>O processo </a:t>
            </a:r>
            <a:r>
              <a:rPr lang="pt-PT" sz="1200" dirty="0" smtClean="0"/>
              <a:t>inicia </a:t>
            </a:r>
            <a:r>
              <a:rPr lang="pt-PT" sz="1200" dirty="0"/>
              <a:t>com </a:t>
            </a:r>
            <a:r>
              <a:rPr lang="pt-PT" sz="1200" dirty="0" smtClean="0"/>
              <a:t>solicitação </a:t>
            </a:r>
            <a:r>
              <a:rPr lang="pt-PT" sz="1200" dirty="0"/>
              <a:t>de </a:t>
            </a:r>
            <a:r>
              <a:rPr lang="pt-PT" sz="1200" dirty="0" smtClean="0"/>
              <a:t>alteração pelos utilizadores, distritais, provinciais ou nacionais;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9849544" y="1053280"/>
            <a:ext cx="0" cy="56880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7" name="Rounded Rectangle 46"/>
          <p:cNvSpPr/>
          <p:nvPr/>
        </p:nvSpPr>
        <p:spPr bwMode="auto">
          <a:xfrm>
            <a:off x="5116304" y="3645024"/>
            <a:ext cx="4453218" cy="792088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68000" tIns="35709" rIns="108000" bIns="35709" rtlCol="0" anchor="b"/>
          <a:lstStyle/>
          <a:p>
            <a:pPr marL="177800" defTabSz="642938">
              <a:spcAft>
                <a:spcPts val="600"/>
              </a:spcAft>
              <a:tabLst>
                <a:tab pos="3856038" algn="l"/>
              </a:tabLst>
            </a:pPr>
            <a:r>
              <a:rPr lang="pt-PT" sz="1400" dirty="0">
                <a:solidFill>
                  <a:srgbClr val="000000"/>
                </a:solidFill>
                <a:sym typeface="Gill Sans" charset="0"/>
              </a:rPr>
              <a:t> 	O pedido </a:t>
            </a:r>
            <a:r>
              <a:rPr lang="pt-PT" sz="1400" dirty="0" smtClean="0">
                <a:solidFill>
                  <a:srgbClr val="000000"/>
                </a:solidFill>
                <a:sym typeface="Gill Sans" charset="0"/>
              </a:rPr>
              <a:t>é primeiro aceite </a:t>
            </a:r>
            <a:r>
              <a:rPr lang="pt-PT" sz="1400" dirty="0">
                <a:solidFill>
                  <a:srgbClr val="000000"/>
                </a:solidFill>
                <a:sym typeface="Gill Sans" charset="0"/>
              </a:rPr>
              <a:t>pelo responsável da área e só </a:t>
            </a:r>
            <a:r>
              <a:rPr lang="pt-PT" sz="1400" dirty="0" smtClean="0">
                <a:solidFill>
                  <a:srgbClr val="000000"/>
                </a:solidFill>
                <a:sym typeface="Gill Sans" charset="0"/>
              </a:rPr>
              <a:t>depois é informado ao Administrador </a:t>
            </a:r>
            <a:r>
              <a:rPr lang="pt-PT" sz="1400" dirty="0">
                <a:solidFill>
                  <a:srgbClr val="000000"/>
                </a:solidFill>
                <a:sym typeface="Gill Sans" charset="0"/>
              </a:rPr>
              <a:t>do Sistema. </a:t>
            </a:r>
          </a:p>
        </p:txBody>
      </p:sp>
      <p:pic>
        <p:nvPicPr>
          <p:cNvPr id="48" name="Picture 7" descr="C:\Users\lgaspar\AppData\Local\Microsoft\Windows\Temporary Internet Files\Content.IE5\7SG38EJU\MC90043388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810" y="3810918"/>
            <a:ext cx="447243" cy="39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706" y="5457225"/>
            <a:ext cx="1646226" cy="13561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23" y="4581112"/>
            <a:ext cx="757952" cy="737716"/>
          </a:xfrm>
          <a:prstGeom prst="rect">
            <a:avLst/>
          </a:prstGeom>
          <a:ln w="3175">
            <a:solidFill>
              <a:sysClr val="windowText" lastClr="000000"/>
            </a:solidFill>
          </a:ln>
        </p:spPr>
      </p:pic>
      <p:sp>
        <p:nvSpPr>
          <p:cNvPr id="24" name="Rectangle 23"/>
          <p:cNvSpPr/>
          <p:nvPr/>
        </p:nvSpPr>
        <p:spPr>
          <a:xfrm>
            <a:off x="128464" y="764704"/>
            <a:ext cx="4679950" cy="523220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400" u="sng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Quando houver necessidade de actualizar novas versões do SIS-MA no modo offline, como proceder?</a:t>
            </a:r>
            <a:endParaRPr lang="pt-PT" sz="1400" u="sng" dirty="0" smtClean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83318" y="1287924"/>
            <a:ext cx="432000" cy="532379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621426" y="1287924"/>
            <a:ext cx="4160506" cy="532379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utilização do </a:t>
            </a:r>
            <a:r>
              <a:rPr lang="pt-PT" sz="1300" b="1" dirty="0">
                <a:solidFill>
                  <a:schemeClr val="tx1"/>
                </a:solidFill>
                <a:latin typeface="+mn-lt"/>
                <a:cs typeface="Calibri" pitchFamily="34" charset="0"/>
              </a:rPr>
              <a:t>Processo de Actualização de novas versões Offline</a:t>
            </a:r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.</a:t>
            </a:r>
            <a:endParaRPr lang="pt-PT" sz="1300" b="1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99902" y="1916832"/>
            <a:ext cx="4608636" cy="2448272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ctr"/>
          <a:lstStyle/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pt-PT" sz="1200" dirty="0" smtClean="0">
                <a:ea typeface="ヒラギノ角ゴ ProN W3" charset="0"/>
                <a:cs typeface="Calibri" pitchFamily="34" charset="0"/>
                <a:sym typeface="Gill Sans" charset="0"/>
              </a:rPr>
              <a:t>O </a:t>
            </a:r>
            <a:r>
              <a:rPr lang="pt-PT" sz="1200" dirty="0" smtClean="0"/>
              <a:t>Administrador </a:t>
            </a:r>
            <a:r>
              <a:rPr lang="pt-PT" sz="1200" dirty="0"/>
              <a:t>do Sistema Nacional disponibiliza o Package para instalação das actualizações nas instâncias </a:t>
            </a:r>
            <a:r>
              <a:rPr lang="pt-PT" sz="1200" dirty="0" smtClean="0"/>
              <a:t>offline. Package </a:t>
            </a:r>
            <a:r>
              <a:rPr lang="pt-PT" sz="1200" dirty="0"/>
              <a:t>normalmente deve conter: </a:t>
            </a:r>
            <a:endParaRPr lang="pt-PT" sz="1200" dirty="0" smtClean="0"/>
          </a:p>
          <a:p>
            <a:pPr marL="171450" indent="-171450" algn="just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200" dirty="0" smtClean="0"/>
              <a:t>Instalação </a:t>
            </a:r>
            <a:r>
              <a:rPr lang="pt-PT" sz="1200" dirty="0"/>
              <a:t>da nova versão da </a:t>
            </a:r>
            <a:r>
              <a:rPr lang="pt-PT" sz="1200" dirty="0" smtClean="0"/>
              <a:t>plataforma</a:t>
            </a:r>
            <a:r>
              <a:rPr lang="pt-PT" sz="1200" dirty="0"/>
              <a:t>;</a:t>
            </a:r>
            <a:endParaRPr lang="pt-PT" sz="1200" dirty="0" smtClean="0"/>
          </a:p>
          <a:p>
            <a:pPr marL="171450" indent="-171450" algn="just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200" dirty="0" smtClean="0"/>
              <a:t>passo-a-passo </a:t>
            </a:r>
            <a:r>
              <a:rPr lang="pt-PT" sz="1200" dirty="0"/>
              <a:t>de acções a realizar para instalação da </a:t>
            </a:r>
            <a:r>
              <a:rPr lang="pt-PT" sz="1200" dirty="0" smtClean="0"/>
              <a:t>versão</a:t>
            </a:r>
            <a:r>
              <a:rPr lang="pt-PT" sz="1200" dirty="0"/>
              <a:t>;</a:t>
            </a:r>
            <a:endParaRPr lang="pt-PT" sz="1200" dirty="0" smtClean="0"/>
          </a:p>
          <a:p>
            <a:pPr marL="171450" indent="-171450" algn="just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1200" dirty="0" smtClean="0"/>
              <a:t> </a:t>
            </a:r>
            <a:r>
              <a:rPr lang="pt-PT" sz="1200" dirty="0"/>
              <a:t>configurações a importar após instalação (caso seja </a:t>
            </a:r>
            <a:r>
              <a:rPr lang="pt-PT" sz="1200" dirty="0" smtClean="0"/>
              <a:t>aplicável);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pt-PT" sz="1200" dirty="0" smtClean="0"/>
              <a:t>A disponibilização do package é feita pelo processo de Transmissão de Configurações e de seguida procede-se com o processo de Instalação de versões offline. </a:t>
            </a:r>
            <a:endParaRPr lang="pt-PT" sz="12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9902" y="4509120"/>
            <a:ext cx="2515018" cy="1383765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5709" rIns="72000" bIns="3570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pt-PT" sz="1200" dirty="0" smtClean="0">
                <a:cs typeface="Calibri" pitchFamily="34" charset="0"/>
              </a:rPr>
              <a:t>Parar a Aplicação do SIS-MA antes de fazer o Backup</a:t>
            </a:r>
          </a:p>
          <a:p>
            <a:pPr marL="182563" indent="-182563">
              <a:spcAft>
                <a:spcPts val="600"/>
              </a:spcAft>
              <a:buFont typeface="+mj-lt"/>
              <a:buAutoNum type="arabicPeriod"/>
            </a:pPr>
            <a:endParaRPr lang="pt-PT" sz="1200" dirty="0" smtClean="0">
              <a:cs typeface="Calibri" pitchFamily="34" charset="0"/>
            </a:endParaRPr>
          </a:p>
          <a:p>
            <a:pPr marL="182563" indent="-182563">
              <a:spcAft>
                <a:spcPts val="600"/>
              </a:spcAft>
              <a:buFont typeface="+mj-lt"/>
              <a:buAutoNum type="arabicPeriod"/>
            </a:pPr>
            <a:r>
              <a:rPr lang="pt-PT" sz="1200" dirty="0" smtClean="0">
                <a:cs typeface="Calibri" pitchFamily="34" charset="0"/>
              </a:rPr>
              <a:t>Consulte slide 5 para proceder com Instalação de Nova Versão</a:t>
            </a:r>
          </a:p>
          <a:p>
            <a:pPr marL="182563" indent="-182563">
              <a:spcAft>
                <a:spcPts val="600"/>
              </a:spcAft>
              <a:buFont typeface="+mj-lt"/>
              <a:buAutoNum type="arabicPeriod"/>
            </a:pPr>
            <a:endParaRPr lang="pt-PT" sz="1200" dirty="0">
              <a:cs typeface="Calibri" pitchFamily="34" charset="0"/>
            </a:endParaRPr>
          </a:p>
          <a:p>
            <a:pPr marL="182563" indent="-182563">
              <a:spcAft>
                <a:spcPts val="600"/>
              </a:spcAft>
              <a:buFont typeface="+mj-lt"/>
              <a:buAutoNum type="arabicPeriod"/>
            </a:pPr>
            <a:r>
              <a:rPr lang="pt-PT" sz="1200" dirty="0" smtClean="0">
                <a:ea typeface="ヒラギノ角ゴ ProN W3" charset="0"/>
                <a:cs typeface="Calibri" pitchFamily="34" charset="0"/>
                <a:sym typeface="Gill Sans" charset="0"/>
              </a:rPr>
              <a:t>O processo de Importação </a:t>
            </a:r>
            <a:r>
              <a:rPr lang="pt-PT" sz="1200" dirty="0">
                <a:ea typeface="ヒラギノ角ゴ ProN W3" charset="0"/>
                <a:cs typeface="Calibri" pitchFamily="34" charset="0"/>
                <a:sym typeface="Gill Sans" charset="0"/>
              </a:rPr>
              <a:t>das Configurações para a Nova </a:t>
            </a:r>
            <a:r>
              <a:rPr lang="pt-PT" sz="1200" dirty="0" smtClean="0">
                <a:ea typeface="ヒラギノ角ゴ ProN W3" charset="0"/>
                <a:cs typeface="Calibri" pitchFamily="34" charset="0"/>
                <a:sym typeface="Gill Sans" charset="0"/>
              </a:rPr>
              <a:t>Versão encontra-se no slide anterior </a:t>
            </a:r>
            <a:endParaRPr lang="pt-PT" sz="1200" dirty="0" smtClean="0">
              <a:cs typeface="Calibri" pitchFamily="34" charset="0"/>
            </a:endParaRPr>
          </a:p>
          <a:p>
            <a:pPr marL="182563" indent="-182563">
              <a:spcAft>
                <a:spcPts val="600"/>
              </a:spcAft>
              <a:buFont typeface="+mj-lt"/>
              <a:buAutoNum type="arabicPeriod"/>
            </a:pPr>
            <a:endParaRPr lang="pt-PT" sz="1200" dirty="0">
              <a:cs typeface="Calibri" pitchFamily="34" charset="0"/>
            </a:endParaRPr>
          </a:p>
          <a:p>
            <a:pPr marL="182563" indent="-182563">
              <a:spcAft>
                <a:spcPts val="600"/>
              </a:spcAft>
              <a:buFont typeface="+mj-lt"/>
              <a:buAutoNum type="arabicPeriod"/>
            </a:pPr>
            <a:endParaRPr lang="pt-PT" sz="1200" dirty="0" smtClean="0">
              <a:cs typeface="Calibri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4592406" y="5214800"/>
            <a:ext cx="288000" cy="3168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3814819" y="4429224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8064896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>
                <a:ea typeface="ＭＳ Ｐゴシック" charset="0"/>
                <a:sym typeface="Franklin Gothic Medium" charset="0"/>
              </a:rPr>
              <a:t>8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. Processos Genéricos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 smtClean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Actualização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 de 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Novas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 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Versões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 off-line e 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Pedido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 de 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Alteração</a:t>
            </a:r>
            <a:endParaRPr lang="pt-PT" sz="2000" dirty="0"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106579" y="4581113"/>
            <a:ext cx="4535934" cy="2016240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t"/>
          <a:lstStyle/>
          <a:p>
            <a:pPr marL="171450" indent="-171450" algn="just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PT" sz="1200" dirty="0"/>
              <a:t>O Administrador do Sistema “Analisa os pedidos de </a:t>
            </a:r>
            <a:r>
              <a:rPr lang="pt-PT" sz="1200" dirty="0" smtClean="0"/>
              <a:t>Alteração</a:t>
            </a:r>
          </a:p>
          <a:p>
            <a:pPr marL="171450" indent="-171450" algn="just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PT" sz="1200" dirty="0" smtClean="0"/>
              <a:t>Após análise </a:t>
            </a:r>
            <a:r>
              <a:rPr lang="pt-PT" sz="1200" dirty="0"/>
              <a:t>o Administrador do Sistema “Realiza as </a:t>
            </a:r>
            <a:r>
              <a:rPr lang="pt-PT" sz="1200" dirty="0" smtClean="0"/>
              <a:t>alterações ou </a:t>
            </a:r>
            <a:r>
              <a:rPr lang="pt-PT" sz="1200" dirty="0"/>
              <a:t>actualizações no SIS-MA</a:t>
            </a:r>
            <a:r>
              <a:rPr lang="pt-PT" sz="1200" dirty="0" smtClean="0"/>
              <a:t>”;</a:t>
            </a:r>
          </a:p>
          <a:p>
            <a:pPr marL="171450" indent="-171450" algn="just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PT" sz="1200" dirty="0" smtClean="0"/>
              <a:t>As alterações são actualizadas </a:t>
            </a:r>
            <a:r>
              <a:rPr lang="pt-PT" sz="1200" dirty="0"/>
              <a:t>nas instâncias offline </a:t>
            </a:r>
            <a:r>
              <a:rPr lang="pt-PT" sz="1200" dirty="0" smtClean="0"/>
              <a:t> com a funcionalidade de “Exportar </a:t>
            </a:r>
            <a:r>
              <a:rPr lang="pt-PT" sz="1200" dirty="0"/>
              <a:t>Configurações (</a:t>
            </a:r>
            <a:r>
              <a:rPr lang="pt-PT" sz="1200" dirty="0" err="1"/>
              <a:t>metadados</a:t>
            </a:r>
            <a:r>
              <a:rPr lang="pt-PT" sz="1200" dirty="0" smtClean="0"/>
              <a:t>)” e o processo termina.</a:t>
            </a:r>
            <a:endParaRPr lang="pt-PT" sz="1200" dirty="0">
              <a:solidFill>
                <a:srgbClr val="FF0000"/>
              </a:solidFill>
              <a:ea typeface="ヒラギノ角ゴ ProN W3" charset="0"/>
              <a:cs typeface="Calibri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92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28464" y="764704"/>
            <a:ext cx="4679950" cy="523220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400" u="sng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Como proceder </a:t>
            </a: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quando for necessário actualizar a versão Online do SIS-MA?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83318" y="1287924"/>
            <a:ext cx="432000" cy="532379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4</a:t>
            </a:r>
            <a:endParaRPr lang="pt-PT" sz="1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21426" y="1287924"/>
            <a:ext cx="4043542" cy="532379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utilização do </a:t>
            </a:r>
            <a:r>
              <a:rPr lang="pt-PT" sz="1300" b="1" dirty="0">
                <a:solidFill>
                  <a:schemeClr val="tx1"/>
                </a:solidFill>
                <a:latin typeface="+mn-lt"/>
                <a:cs typeface="Calibri" pitchFamily="34" charset="0"/>
              </a:rPr>
              <a:t>Processo de Actualização de novas versões </a:t>
            </a:r>
            <a:r>
              <a:rPr lang="pt-PT" sz="1300" b="1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Online.</a:t>
            </a:r>
            <a:endParaRPr lang="pt-PT" sz="1300" b="1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19958" y="1916832"/>
            <a:ext cx="4588456" cy="4536504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t"/>
          <a:lstStyle/>
          <a:p>
            <a:pPr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pt-PT" sz="1200" dirty="0" smtClean="0">
                <a:ea typeface="ヒラギノ角ゴ ProN W3" charset="0"/>
                <a:cs typeface="Calibri" pitchFamily="34" charset="0"/>
                <a:sym typeface="Gill Sans" charset="0"/>
              </a:rPr>
              <a:t>O processo inicia a </a:t>
            </a:r>
            <a:r>
              <a:rPr lang="pt-PT" sz="1200" dirty="0">
                <a:ea typeface="ヒラギノ角ゴ ProN W3" charset="0"/>
                <a:cs typeface="Calibri" pitchFamily="34" charset="0"/>
                <a:sym typeface="Gill Sans" charset="0"/>
              </a:rPr>
              <a:t>nível nacional pelo Administrador do Sistema Nacional. </a:t>
            </a:r>
            <a:r>
              <a:rPr lang="pt-PT" sz="1200" dirty="0" smtClean="0">
                <a:ea typeface="ヒラギノ角ゴ ProN W3" charset="0"/>
                <a:cs typeface="Calibri" pitchFamily="34" charset="0"/>
                <a:sym typeface="Gill Sans" charset="0"/>
              </a:rPr>
              <a:t>É feito o </a:t>
            </a:r>
            <a:r>
              <a:rPr lang="pt-PT" sz="1200" dirty="0">
                <a:ea typeface="ヒラギノ角ゴ ProN W3" charset="0"/>
                <a:cs typeface="Calibri" pitchFamily="34" charset="0"/>
                <a:sym typeface="Gill Sans" charset="0"/>
              </a:rPr>
              <a:t>“backup da base de dados central” e </a:t>
            </a:r>
            <a:r>
              <a:rPr lang="pt-PT" sz="1200" dirty="0" smtClean="0">
                <a:ea typeface="ヒラギノ角ゴ ProN W3" charset="0"/>
                <a:cs typeface="Calibri" pitchFamily="34" charset="0"/>
                <a:sym typeface="Gill Sans" charset="0"/>
              </a:rPr>
              <a:t>de seguida o </a:t>
            </a:r>
            <a:r>
              <a:rPr lang="pt-PT" sz="1200" dirty="0">
                <a:ea typeface="ヒラギノ角ゴ ProN W3" charset="0"/>
                <a:cs typeface="Calibri" pitchFamily="34" charset="0"/>
                <a:sym typeface="Gill Sans" charset="0"/>
              </a:rPr>
              <a:t>backup da Plataforma Central. </a:t>
            </a:r>
            <a:endParaRPr lang="pt-PT" sz="1200" dirty="0" smtClean="0">
              <a:ea typeface="ヒラギノ角ゴ ProN W3" charset="0"/>
              <a:cs typeface="Calibri" pitchFamily="34" charset="0"/>
              <a:sym typeface="Gill Sans" charset="0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pt-PT" sz="1200" dirty="0" smtClean="0">
                <a:ea typeface="ヒラギノ角ゴ ProN W3" charset="0"/>
                <a:cs typeface="Calibri" pitchFamily="34" charset="0"/>
                <a:sym typeface="Gill Sans" charset="0"/>
              </a:rPr>
              <a:t>O processo prossegue com instalação </a:t>
            </a:r>
            <a:r>
              <a:rPr lang="pt-PT" sz="1200" dirty="0">
                <a:ea typeface="ヒラギノ角ゴ ProN W3" charset="0"/>
                <a:cs typeface="Calibri" pitchFamily="34" charset="0"/>
                <a:sym typeface="Gill Sans" charset="0"/>
              </a:rPr>
              <a:t>da nova versão da plataforma central do </a:t>
            </a:r>
            <a:r>
              <a:rPr lang="pt-PT" sz="1200" dirty="0" smtClean="0">
                <a:ea typeface="ヒラギノ角ゴ ProN W3" charset="0"/>
                <a:cs typeface="Calibri" pitchFamily="34" charset="0"/>
                <a:sym typeface="Gill Sans" charset="0"/>
              </a:rPr>
              <a:t>SIS-MA.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pt-PT" sz="1200" dirty="0"/>
              <a:t>Após a </a:t>
            </a:r>
            <a:r>
              <a:rPr lang="pt-PT" sz="1200" dirty="0" smtClean="0"/>
              <a:t>instalação, caso haja configurações adicionais</a:t>
            </a:r>
            <a:r>
              <a:rPr lang="pt-PT" sz="1200" dirty="0"/>
              <a:t> </a:t>
            </a:r>
            <a:r>
              <a:rPr lang="pt-PT" sz="1200" dirty="0" smtClean="0"/>
              <a:t>a fazer o </a:t>
            </a:r>
            <a:r>
              <a:rPr lang="pt-PT" sz="1200" dirty="0"/>
              <a:t>Administrador do Sistema </a:t>
            </a:r>
            <a:r>
              <a:rPr lang="pt-PT" sz="1200" dirty="0" smtClean="0"/>
              <a:t>avança com o processo </a:t>
            </a:r>
            <a:r>
              <a:rPr lang="pt-PT" sz="1200" dirty="0"/>
              <a:t>de “Realizar configurações adicionais sobre a plataforma (Processo de alteração das Configurações – alteração de </a:t>
            </a:r>
            <a:r>
              <a:rPr lang="pt-PT" sz="1200" dirty="0" err="1" smtClean="0"/>
              <a:t>metadados</a:t>
            </a:r>
            <a:r>
              <a:rPr lang="pt-PT" sz="1200" dirty="0" smtClean="0"/>
              <a:t>)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pt-PT" sz="1200" dirty="0" smtClean="0">
                <a:ea typeface="ヒラギノ角ゴ ProN W3" charset="0"/>
                <a:cs typeface="Calibri" pitchFamily="34" charset="0"/>
                <a:sym typeface="Gill Sans" charset="0"/>
              </a:rPr>
              <a:t>Caso não haja configurações </a:t>
            </a:r>
            <a:r>
              <a:rPr lang="pt-PT" sz="1200" dirty="0">
                <a:ea typeface="ヒラギノ角ゴ ProN W3" charset="0"/>
                <a:cs typeface="Calibri" pitchFamily="34" charset="0"/>
                <a:sym typeface="Gill Sans" charset="0"/>
              </a:rPr>
              <a:t>adicionais </a:t>
            </a:r>
            <a:r>
              <a:rPr lang="pt-PT" sz="1200" dirty="0" smtClean="0">
                <a:ea typeface="ヒラギノ角ゴ ProN W3" charset="0"/>
                <a:cs typeface="Calibri" pitchFamily="34" charset="0"/>
                <a:sym typeface="Gill Sans" charset="0"/>
              </a:rPr>
              <a:t>a fazer, “informa-se a Província” para </a:t>
            </a:r>
            <a:r>
              <a:rPr lang="pt-PT" sz="1200" dirty="0">
                <a:ea typeface="ヒラギノ角ゴ ProN W3" charset="0"/>
                <a:cs typeface="Calibri" pitchFamily="34" charset="0"/>
                <a:sym typeface="Gill Sans" charset="0"/>
              </a:rPr>
              <a:t>verificar a disponibilidade da plataforma </a:t>
            </a:r>
            <a:r>
              <a:rPr lang="pt-PT" sz="1200" dirty="0" smtClean="0">
                <a:ea typeface="ヒラギノ角ゴ ProN W3" charset="0"/>
                <a:cs typeface="Calibri" pitchFamily="34" charset="0"/>
                <a:sym typeface="Gill Sans" charset="0"/>
              </a:rPr>
              <a:t>online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pt-PT" sz="1200" dirty="0" smtClean="0"/>
              <a:t>Responsáveis </a:t>
            </a:r>
            <a:r>
              <a:rPr lang="pt-PT" sz="1200" dirty="0"/>
              <a:t>do </a:t>
            </a:r>
            <a:r>
              <a:rPr lang="pt-PT" sz="1200" dirty="0" smtClean="0"/>
              <a:t>Sistema Provincial e Distrital verificam os acessos, disponibilidades </a:t>
            </a:r>
            <a:r>
              <a:rPr lang="pt-PT" sz="1200" dirty="0"/>
              <a:t>e </a:t>
            </a:r>
            <a:r>
              <a:rPr lang="pt-PT" sz="1200" dirty="0" smtClean="0"/>
              <a:t>consistências e dão feedback ao administrador do sistema.</a:t>
            </a:r>
            <a:endParaRPr lang="pt-PT" sz="1200" dirty="0" smtClean="0">
              <a:ea typeface="ヒラギノ角ゴ ProN W3" charset="0"/>
              <a:cs typeface="Calibri" pitchFamily="34" charset="0"/>
              <a:sym typeface="Gill Sans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110162" y="1268412"/>
            <a:ext cx="4510087" cy="2916671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t"/>
          <a:lstStyle/>
          <a:p>
            <a:pPr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pt-PT" sz="1200" dirty="0" smtClean="0"/>
              <a:t>Se tudo está a funcionar correctamente, o Administrador </a:t>
            </a:r>
            <a:r>
              <a:rPr lang="pt-PT" sz="1200" dirty="0"/>
              <a:t>do Sistema </a:t>
            </a:r>
            <a:r>
              <a:rPr lang="pt-PT" sz="1200" dirty="0" smtClean="0"/>
              <a:t>“Prepara </a:t>
            </a:r>
            <a:r>
              <a:rPr lang="pt-PT" sz="1200" dirty="0"/>
              <a:t>o </a:t>
            </a:r>
            <a:r>
              <a:rPr lang="pt-PT" sz="1200" dirty="0" smtClean="0"/>
              <a:t>Package </a:t>
            </a:r>
            <a:r>
              <a:rPr lang="pt-PT" sz="1200" dirty="0"/>
              <a:t>para as instalações nas instâncias </a:t>
            </a:r>
            <a:r>
              <a:rPr lang="pt-PT" sz="1200" dirty="0" smtClean="0"/>
              <a:t>offline”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pt-PT" sz="1200" dirty="0"/>
              <a:t>O Package </a:t>
            </a:r>
            <a:r>
              <a:rPr lang="pt-PT" sz="1200" dirty="0" smtClean="0"/>
              <a:t>deve </a:t>
            </a:r>
            <a:r>
              <a:rPr lang="pt-PT" sz="1200" dirty="0"/>
              <a:t>conter: Instalação da nova versão da plataforma, o passo-a-passo de acções a realizar para instalação da versão, configurações a importar após instalação (caso seja aplicável</a:t>
            </a:r>
            <a:r>
              <a:rPr lang="pt-PT" sz="1200" dirty="0" smtClean="0"/>
              <a:t>).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pt-PT" sz="1200" dirty="0"/>
              <a:t>O Processo, é finalizado com o envio do </a:t>
            </a:r>
            <a:r>
              <a:rPr lang="pt-PT" sz="1200" dirty="0" smtClean="0"/>
              <a:t>package </a:t>
            </a:r>
            <a:r>
              <a:rPr lang="pt-PT" sz="1200" dirty="0"/>
              <a:t>criado para as instâncias offline</a:t>
            </a:r>
            <a:endParaRPr lang="pt-PT" sz="1200" dirty="0" smtClean="0"/>
          </a:p>
          <a:p>
            <a:pPr algn="just">
              <a:lnSpc>
                <a:spcPct val="150000"/>
              </a:lnSpc>
              <a:spcAft>
                <a:spcPts val="1200"/>
              </a:spcAft>
              <a:defRPr/>
            </a:pPr>
            <a:endParaRPr lang="pt-PT" sz="1200" dirty="0" smtClean="0">
              <a:ea typeface="ヒラギノ角ゴ ProN W3" charset="0"/>
              <a:cs typeface="Calibri" pitchFamily="34" charset="0"/>
              <a:sym typeface="Gill Sans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5251170" y="4670558"/>
            <a:ext cx="4381780" cy="105053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68000" tIns="35709" rIns="108000" bIns="35709" rtlCol="0" anchor="ctr"/>
          <a:lstStyle/>
          <a:p>
            <a:pPr marL="177800" defTabSz="642938">
              <a:tabLst>
                <a:tab pos="3856038" algn="l"/>
              </a:tabLst>
            </a:pPr>
            <a:r>
              <a:rPr lang="pt-PT" sz="1400" dirty="0" smtClean="0">
                <a:solidFill>
                  <a:srgbClr val="000000"/>
                </a:solidFill>
                <a:sym typeface="Gill Sans" charset="0"/>
              </a:rPr>
              <a:t>As </a:t>
            </a:r>
            <a:r>
              <a:rPr lang="pt-PT" sz="1400" dirty="0">
                <a:solidFill>
                  <a:srgbClr val="000000"/>
                </a:solidFill>
                <a:sym typeface="Gill Sans" charset="0"/>
              </a:rPr>
              <a:t>funcionalidades deste processo serão abordados no Manual Técnico </a:t>
            </a:r>
            <a:r>
              <a:rPr lang="pt-PT" sz="1400" dirty="0" smtClean="0">
                <a:solidFill>
                  <a:srgbClr val="000000"/>
                </a:solidFill>
                <a:sym typeface="Gill Sans" charset="0"/>
              </a:rPr>
              <a:t>de Administração, direccionado para questões técnicas  do Administrador </a:t>
            </a:r>
            <a:r>
              <a:rPr lang="pt-PT" sz="1400" dirty="0">
                <a:solidFill>
                  <a:srgbClr val="000000"/>
                </a:solidFill>
                <a:sym typeface="Gill Sans" charset="0"/>
              </a:rPr>
              <a:t>do Sistema</a:t>
            </a:r>
          </a:p>
        </p:txBody>
      </p:sp>
      <p:pic>
        <p:nvPicPr>
          <p:cNvPr id="33" name="Picture 7" descr="C:\Users\lgaspar\AppData\Local\Microsoft\Windows\Temporary Internet Files\Content.IE5\7SG38EJU\MC90043388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216" y="4983996"/>
            <a:ext cx="447243" cy="47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8064896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>
                <a:ea typeface="ＭＳ Ｐゴシック" charset="0"/>
                <a:sym typeface="Franklin Gothic Medium" charset="0"/>
              </a:rPr>
              <a:t>8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. Processos Genéricos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 smtClean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Actualização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 de </a:t>
            </a:r>
            <a:r>
              <a:rPr lang="en-US" sz="2000" dirty="0" err="1">
                <a:ea typeface="ＭＳ Ｐゴシック" charset="0"/>
                <a:sym typeface="Franklin Gothic Medium" charset="0"/>
              </a:rPr>
              <a:t>N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ovas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 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Versões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 Off-Line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955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28464" y="764704"/>
            <a:ext cx="4679950" cy="523220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 que se faz para atribuir código a uma nova ficha que foi criada?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83318" y="1287924"/>
            <a:ext cx="432000" cy="532379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5</a:t>
            </a:r>
            <a:endParaRPr lang="pt-PT" sz="1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21426" y="1287924"/>
            <a:ext cx="4186988" cy="532379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utilização do </a:t>
            </a:r>
            <a:r>
              <a:rPr lang="pt-PT" sz="1300" b="1" dirty="0">
                <a:solidFill>
                  <a:schemeClr val="tx1"/>
                </a:solidFill>
                <a:latin typeface="+mn-lt"/>
                <a:cs typeface="Calibri" pitchFamily="34" charset="0"/>
              </a:rPr>
              <a:t>Processo de </a:t>
            </a:r>
            <a:r>
              <a:rPr lang="pt-PT" sz="1300" b="1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Pedido </a:t>
            </a:r>
            <a:r>
              <a:rPr lang="pt-PT" sz="1300" b="1" dirty="0">
                <a:solidFill>
                  <a:schemeClr val="tx1"/>
                </a:solidFill>
                <a:latin typeface="+mn-lt"/>
                <a:cs typeface="Calibri" pitchFamily="34" charset="0"/>
              </a:rPr>
              <a:t>de Codificação de Nova Ficha.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19958" y="1916832"/>
            <a:ext cx="4588580" cy="4536504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t"/>
          <a:lstStyle/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pt-PT" sz="1200" dirty="0">
                <a:ea typeface="ヒラギノ角ゴ ProN W3" charset="0"/>
                <a:cs typeface="Calibri" pitchFamily="34" charset="0"/>
                <a:sym typeface="Gill Sans" charset="0"/>
              </a:rPr>
              <a:t>O processo de Pedido de Codificação de Nova Ficha tem como intervenientes a direcção do MISAU, </a:t>
            </a:r>
            <a:r>
              <a:rPr lang="pt-PT" sz="1200" dirty="0" smtClean="0">
                <a:ea typeface="ヒラギノ角ゴ ProN W3" charset="0"/>
                <a:cs typeface="Calibri" pitchFamily="34" charset="0"/>
                <a:sym typeface="Gill Sans" charset="0"/>
              </a:rPr>
              <a:t>sendo que</a:t>
            </a:r>
            <a:r>
              <a:rPr lang="pt-PT" sz="1200" b="1" dirty="0" smtClean="0">
                <a:ea typeface="ヒラギノ角ゴ ProN W3" charset="0"/>
                <a:cs typeface="Calibri" pitchFamily="34" charset="0"/>
                <a:sym typeface="Gill Sans" charset="0"/>
              </a:rPr>
              <a:t> não </a:t>
            </a:r>
            <a:r>
              <a:rPr lang="pt-PT" sz="1200" b="1" dirty="0">
                <a:ea typeface="ヒラギノ角ゴ ProN W3" charset="0"/>
                <a:cs typeface="Calibri" pitchFamily="34" charset="0"/>
                <a:sym typeface="Gill Sans" charset="0"/>
              </a:rPr>
              <a:t>existem actividades a realizar no </a:t>
            </a:r>
            <a:r>
              <a:rPr lang="pt-PT" sz="1200" b="1" dirty="0" smtClean="0">
                <a:ea typeface="ヒラギノ角ゴ ProN W3" charset="0"/>
                <a:cs typeface="Calibri" pitchFamily="34" charset="0"/>
                <a:sym typeface="Gill Sans" charset="0"/>
              </a:rPr>
              <a:t>SIS-MA</a:t>
            </a:r>
            <a:r>
              <a:rPr lang="pt-PT" sz="1200" dirty="0" smtClean="0">
                <a:ea typeface="ヒラギノ角ゴ ProN W3" charset="0"/>
                <a:cs typeface="Calibri" pitchFamily="34" charset="0"/>
                <a:sym typeface="Gill Sans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pt-PT" sz="1200" dirty="0" smtClean="0">
                <a:ea typeface="ヒラギノ角ゴ ProN W3" charset="0"/>
                <a:cs typeface="Calibri" pitchFamily="34" charset="0"/>
                <a:sym typeface="Gill Sans" charset="0"/>
              </a:rPr>
              <a:t>No entanto para cada ficha criada é necessário atribuir um código;</a:t>
            </a:r>
            <a:endParaRPr lang="pt-PT" sz="1200" dirty="0">
              <a:ea typeface="ヒラギノ角ゴ ProN W3" charset="0"/>
              <a:cs typeface="Calibri" pitchFamily="34" charset="0"/>
              <a:sym typeface="Gill Sans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pt-PT" sz="1200" dirty="0">
                <a:ea typeface="ヒラギノ角ゴ ProN W3" charset="0"/>
                <a:cs typeface="Calibri" pitchFamily="34" charset="0"/>
                <a:sym typeface="Gill Sans" charset="0"/>
              </a:rPr>
              <a:t>O processo inicia com a necessidade de </a:t>
            </a:r>
            <a:r>
              <a:rPr lang="pt-PT" sz="1200" dirty="0" smtClean="0">
                <a:ea typeface="ヒラギノ角ゴ ProN W3" charset="0"/>
                <a:cs typeface="Calibri" pitchFamily="34" charset="0"/>
                <a:sym typeface="Gill Sans" charset="0"/>
              </a:rPr>
              <a:t>criar nova </a:t>
            </a:r>
            <a:r>
              <a:rPr lang="pt-PT" sz="1200" dirty="0">
                <a:ea typeface="ヒラギノ角ゴ ProN W3" charset="0"/>
                <a:cs typeface="Calibri" pitchFamily="34" charset="0"/>
                <a:sym typeface="Gill Sans" charset="0"/>
              </a:rPr>
              <a:t>ficha, </a:t>
            </a:r>
            <a:r>
              <a:rPr lang="pt-PT" sz="1200" dirty="0" smtClean="0">
                <a:ea typeface="ヒラギノ角ゴ ProN W3" charset="0"/>
                <a:cs typeface="Calibri" pitchFamily="34" charset="0"/>
                <a:sym typeface="Gill Sans" charset="0"/>
              </a:rPr>
              <a:t>sendo necessária a atribuição de um </a:t>
            </a:r>
            <a:r>
              <a:rPr lang="pt-PT" sz="1200" dirty="0">
                <a:ea typeface="ヒラギノ角ゴ ProN W3" charset="0"/>
                <a:cs typeface="Calibri" pitchFamily="34" charset="0"/>
                <a:sym typeface="Gill Sans" charset="0"/>
              </a:rPr>
              <a:t>código. </a:t>
            </a:r>
            <a:r>
              <a:rPr lang="pt-PT" sz="1200" dirty="0" smtClean="0">
                <a:ea typeface="ヒラギノ角ゴ ProN W3" charset="0"/>
                <a:cs typeface="Calibri" pitchFamily="34" charset="0"/>
                <a:sym typeface="Gill Sans" charset="0"/>
              </a:rPr>
              <a:t>O Chefe </a:t>
            </a:r>
            <a:r>
              <a:rPr lang="pt-PT" sz="1200" dirty="0">
                <a:ea typeface="ヒラギノ角ゴ ProN W3" charset="0"/>
                <a:cs typeface="Calibri" pitchFamily="34" charset="0"/>
                <a:sym typeface="Gill Sans" charset="0"/>
              </a:rPr>
              <a:t>do Programa Nacional </a:t>
            </a:r>
            <a:r>
              <a:rPr lang="pt-PT" sz="1200" dirty="0" smtClean="0">
                <a:ea typeface="ヒラギノ角ゴ ProN W3" charset="0"/>
                <a:cs typeface="Calibri" pitchFamily="34" charset="0"/>
                <a:sym typeface="Gill Sans" charset="0"/>
              </a:rPr>
              <a:t>“</a:t>
            </a:r>
            <a:r>
              <a:rPr lang="pt-PT" sz="1200" dirty="0">
                <a:ea typeface="ヒラギノ角ゴ ProN W3" charset="0"/>
                <a:cs typeface="Calibri" pitchFamily="34" charset="0"/>
                <a:sym typeface="Gill Sans" charset="0"/>
              </a:rPr>
              <a:t>Organiza informação para o pedido de uma nova </a:t>
            </a:r>
            <a:r>
              <a:rPr lang="pt-PT" sz="1200" dirty="0" smtClean="0">
                <a:ea typeface="ヒラギノ角ゴ ProN W3" charset="0"/>
                <a:cs typeface="Calibri" pitchFamily="34" charset="0"/>
                <a:sym typeface="Gill Sans" charset="0"/>
              </a:rPr>
              <a:t>ficha/formulário”, cria documento </a:t>
            </a:r>
            <a:r>
              <a:rPr lang="pt-PT" sz="1200" dirty="0">
                <a:ea typeface="ヒラギノ角ゴ ProN W3" charset="0"/>
                <a:cs typeface="Calibri" pitchFamily="34" charset="0"/>
                <a:sym typeface="Gill Sans" charset="0"/>
              </a:rPr>
              <a:t>a solicitar o pedido	 </a:t>
            </a:r>
            <a:r>
              <a:rPr lang="pt-PT" sz="1200" dirty="0" smtClean="0">
                <a:ea typeface="ヒラギノ角ゴ ProN W3" charset="0"/>
                <a:cs typeface="Calibri" pitchFamily="34" charset="0"/>
                <a:sym typeface="Gill Sans" charset="0"/>
              </a:rPr>
              <a:t>e entrega </a:t>
            </a:r>
            <a:r>
              <a:rPr lang="pt-PT" sz="1200" dirty="0">
                <a:ea typeface="ヒラギノ角ゴ ProN W3" charset="0"/>
                <a:cs typeface="Calibri" pitchFamily="34" charset="0"/>
                <a:sym typeface="Gill Sans" charset="0"/>
              </a:rPr>
              <a:t>à </a:t>
            </a:r>
            <a:r>
              <a:rPr lang="pt-PT" sz="1200" dirty="0" smtClean="0">
                <a:ea typeface="ヒラギノ角ゴ ProN W3" charset="0"/>
                <a:cs typeface="Calibri" pitchFamily="34" charset="0"/>
                <a:sym typeface="Gill Sans" charset="0"/>
              </a:rPr>
              <a:t>DPC/DIS para atribuição do código; </a:t>
            </a:r>
            <a:endParaRPr lang="pt-PT" sz="1200" dirty="0">
              <a:ea typeface="ヒラギノ角ゴ ProN W3" charset="0"/>
              <a:cs typeface="Calibri" pitchFamily="34" charset="0"/>
              <a:sym typeface="Gill Sans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pt-PT" sz="1200" dirty="0">
                <a:ea typeface="ヒラギノ角ゴ ProN W3" charset="0"/>
                <a:cs typeface="Calibri" pitchFamily="34" charset="0"/>
                <a:sym typeface="Gill Sans" charset="0"/>
              </a:rPr>
              <a:t>A DPC/DIS </a:t>
            </a:r>
            <a:r>
              <a:rPr lang="pt-PT" sz="1200" dirty="0" smtClean="0">
                <a:ea typeface="ヒラギノ角ゴ ProN W3" charset="0"/>
                <a:cs typeface="Calibri" pitchFamily="34" charset="0"/>
                <a:sym typeface="Gill Sans" charset="0"/>
              </a:rPr>
              <a:t>atribui código e </a:t>
            </a:r>
            <a:r>
              <a:rPr lang="pt-PT" sz="1200" dirty="0">
                <a:ea typeface="ヒラギノ角ゴ ProN W3" charset="0"/>
                <a:cs typeface="Calibri" pitchFamily="34" charset="0"/>
                <a:sym typeface="Gill Sans" charset="0"/>
              </a:rPr>
              <a:t>elabora a documentação com a “Nova Ficha/Formulário </a:t>
            </a:r>
            <a:r>
              <a:rPr lang="pt-PT" sz="1200" dirty="0" smtClean="0">
                <a:ea typeface="ヒラギノ角ゴ ProN W3" charset="0"/>
                <a:cs typeface="Calibri" pitchFamily="34" charset="0"/>
                <a:sym typeface="Gill Sans" charset="0"/>
              </a:rPr>
              <a:t>Codificada”</a:t>
            </a:r>
            <a:endParaRPr lang="pt-PT" sz="1200" dirty="0">
              <a:ea typeface="ヒラギノ角ゴ ProN W3" charset="0"/>
              <a:cs typeface="Calibri" pitchFamily="34" charset="0"/>
              <a:sym typeface="Gill Sans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pt-PT" sz="1200" dirty="0">
                <a:ea typeface="ヒラギノ角ゴ ProN W3" charset="0"/>
                <a:cs typeface="Calibri" pitchFamily="34" charset="0"/>
                <a:sym typeface="Gill Sans" charset="0"/>
              </a:rPr>
              <a:t>O processo termina com a entrega </a:t>
            </a:r>
            <a:r>
              <a:rPr lang="pt-PT" sz="1200" dirty="0" smtClean="0">
                <a:ea typeface="ヒラギノ角ゴ ProN W3" charset="0"/>
                <a:cs typeface="Calibri" pitchFamily="34" charset="0"/>
                <a:sym typeface="Gill Sans" charset="0"/>
              </a:rPr>
              <a:t>do documento ao </a:t>
            </a:r>
            <a:r>
              <a:rPr lang="pt-PT" sz="1200" dirty="0">
                <a:ea typeface="ヒラギノ角ゴ ProN W3" charset="0"/>
                <a:cs typeface="Calibri" pitchFamily="34" charset="0"/>
                <a:sym typeface="Gill Sans" charset="0"/>
              </a:rPr>
              <a:t>Administrador do Sistema, que por sua vez inicia o Processo de Criação de Nova Ficha/Formulário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05969" y="764704"/>
            <a:ext cx="4679950" cy="307777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Como criar uma nova ficha quando necessário?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060823" y="1287924"/>
            <a:ext cx="432000" cy="532379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498932" y="1287924"/>
            <a:ext cx="4134018" cy="532379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utilização do </a:t>
            </a:r>
            <a:r>
              <a:rPr lang="pt-PT" sz="1300" b="1" dirty="0">
                <a:solidFill>
                  <a:schemeClr val="tx1"/>
                </a:solidFill>
                <a:latin typeface="+mn-lt"/>
                <a:cs typeface="Calibri" pitchFamily="34" charset="0"/>
              </a:rPr>
              <a:t>Processo de </a:t>
            </a:r>
            <a:r>
              <a:rPr lang="pt-PT" sz="1300" b="1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Criar Nova Ficha/ Formulário.</a:t>
            </a:r>
            <a:endParaRPr lang="pt-PT" sz="1300" b="1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159933" y="1844675"/>
            <a:ext cx="4473018" cy="3816573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t"/>
          <a:lstStyle/>
          <a:p>
            <a:pPr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pt-PT" sz="1200" dirty="0"/>
              <a:t>O Processo inicia com o término do Processo </a:t>
            </a:r>
            <a:r>
              <a:rPr lang="pt-PT" sz="1200" dirty="0" smtClean="0"/>
              <a:t>anterior,</a:t>
            </a:r>
          </a:p>
          <a:p>
            <a:pPr algn="just">
              <a:spcAft>
                <a:spcPts val="1200"/>
              </a:spcAft>
              <a:defRPr/>
            </a:pPr>
            <a:r>
              <a:rPr lang="pt-PT" sz="1200" dirty="0" smtClean="0"/>
              <a:t>O </a:t>
            </a:r>
            <a:r>
              <a:rPr lang="pt-PT" sz="1200" dirty="0"/>
              <a:t>Administrador do Sistema </a:t>
            </a:r>
            <a:r>
              <a:rPr lang="pt-PT" sz="1200" dirty="0" smtClean="0"/>
              <a:t>recebe documento com código e procede com algumas etapas de criação de Ficha:</a:t>
            </a:r>
          </a:p>
          <a:p>
            <a:pPr marL="171450" lvl="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pt-PT" sz="1200" dirty="0" smtClean="0"/>
              <a:t>Configura </a:t>
            </a:r>
            <a:r>
              <a:rPr lang="pt-PT" sz="1200" dirty="0"/>
              <a:t>os Elementos de Dados/ Variáveis</a:t>
            </a:r>
          </a:p>
          <a:p>
            <a:pPr marL="171450" lvl="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pt-PT" sz="1200" dirty="0" smtClean="0"/>
              <a:t>Configura </a:t>
            </a:r>
            <a:r>
              <a:rPr lang="pt-PT" sz="1200" dirty="0"/>
              <a:t>o Campo de </a:t>
            </a:r>
            <a:r>
              <a:rPr lang="pt-PT" sz="1200" dirty="0" smtClean="0"/>
              <a:t>Valores Automáticos/ </a:t>
            </a:r>
            <a:r>
              <a:rPr lang="pt-PT" sz="1200" dirty="0"/>
              <a:t>Indicadores</a:t>
            </a:r>
          </a:p>
          <a:p>
            <a:pPr marL="171450" lvl="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pt-PT" sz="1200" dirty="0" smtClean="0"/>
              <a:t>Desenha </a:t>
            </a:r>
            <a:r>
              <a:rPr lang="pt-PT" sz="1200" dirty="0"/>
              <a:t>e </a:t>
            </a:r>
            <a:r>
              <a:rPr lang="pt-PT" sz="1200" dirty="0" smtClean="0"/>
              <a:t>Cria </a:t>
            </a:r>
            <a:r>
              <a:rPr lang="pt-PT" sz="1200" dirty="0"/>
              <a:t>o Formulário</a:t>
            </a:r>
          </a:p>
          <a:p>
            <a:pPr marL="171450" lvl="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pt-PT" sz="1200" dirty="0" smtClean="0"/>
              <a:t>Atribui à </a:t>
            </a:r>
            <a:r>
              <a:rPr lang="pt-PT" sz="1200" dirty="0"/>
              <a:t>Ficha/ Formulário </a:t>
            </a:r>
            <a:r>
              <a:rPr lang="pt-PT" sz="1200" dirty="0" smtClean="0"/>
              <a:t>Unidades Organizacionais</a:t>
            </a:r>
            <a:endParaRPr lang="pt-PT" sz="1200" dirty="0"/>
          </a:p>
          <a:p>
            <a:pPr>
              <a:spcAft>
                <a:spcPts val="1200"/>
              </a:spcAft>
            </a:pPr>
            <a:r>
              <a:rPr lang="pt-PT" sz="1200" dirty="0" smtClean="0"/>
              <a:t>É depois atribuído o </a:t>
            </a:r>
            <a:r>
              <a:rPr lang="pt-PT" sz="1200" dirty="0"/>
              <a:t>aceso da ficha a um </a:t>
            </a:r>
            <a:r>
              <a:rPr lang="pt-PT" sz="1200" dirty="0" smtClean="0"/>
              <a:t>role. Caso role não esteja criado, o </a:t>
            </a:r>
            <a:r>
              <a:rPr lang="pt-PT" sz="1200" dirty="0"/>
              <a:t>Administrador dos Sistema </a:t>
            </a:r>
            <a:r>
              <a:rPr lang="pt-PT" sz="1200" dirty="0" smtClean="0"/>
              <a:t>procede com a criação do role</a:t>
            </a:r>
            <a:r>
              <a:rPr lang="pt-PT" sz="1200" dirty="0"/>
              <a:t> </a:t>
            </a:r>
            <a:r>
              <a:rPr lang="pt-PT" sz="1200" dirty="0" smtClean="0"/>
              <a:t>seguindo o processo e depois atribui. </a:t>
            </a:r>
          </a:p>
          <a:p>
            <a:pPr>
              <a:spcAft>
                <a:spcPts val="1200"/>
              </a:spcAft>
            </a:pPr>
            <a:r>
              <a:rPr lang="pt-PT" sz="1200" dirty="0" smtClean="0"/>
              <a:t>Após todos estas actividades, o administrador </a:t>
            </a:r>
            <a:r>
              <a:rPr lang="pt-PT" sz="1200" dirty="0"/>
              <a:t>termina o processo </a:t>
            </a:r>
            <a:r>
              <a:rPr lang="pt-PT" sz="1200" dirty="0" smtClean="0"/>
              <a:t>“Exportando as </a:t>
            </a:r>
            <a:r>
              <a:rPr lang="pt-PT" sz="1200" dirty="0"/>
              <a:t>configurações (</a:t>
            </a:r>
            <a:r>
              <a:rPr lang="pt-PT" sz="1200" dirty="0" err="1"/>
              <a:t>metadados</a:t>
            </a:r>
            <a:r>
              <a:rPr lang="pt-PT" sz="1200" dirty="0"/>
              <a:t>) realizadas” para as </a:t>
            </a:r>
            <a:r>
              <a:rPr lang="pt-PT" sz="1200" dirty="0" smtClean="0"/>
              <a:t>Províncias </a:t>
            </a:r>
            <a:r>
              <a:rPr lang="pt-PT" sz="1200" dirty="0"/>
              <a:t>e </a:t>
            </a:r>
            <a:r>
              <a:rPr lang="pt-PT" sz="1200" dirty="0" smtClean="0"/>
              <a:t>Distritos </a:t>
            </a:r>
            <a:r>
              <a:rPr lang="pt-PT" sz="1200" dirty="0" err="1" smtClean="0"/>
              <a:t>Offlline</a:t>
            </a:r>
            <a:r>
              <a:rPr lang="pt-PT" sz="1200" dirty="0" smtClean="0"/>
              <a:t> </a:t>
            </a:r>
            <a:r>
              <a:rPr lang="pt-PT" sz="1200" dirty="0"/>
              <a:t>ou </a:t>
            </a:r>
            <a:r>
              <a:rPr lang="pt-PT" sz="1200" dirty="0" smtClean="0"/>
              <a:t>Disponibiliza-as em instâncias online.</a:t>
            </a:r>
            <a:endParaRPr lang="pt-PT" sz="1200" dirty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5111899" y="5739888"/>
            <a:ext cx="4381780" cy="105053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68000" tIns="35709" rIns="108000" bIns="35709" rtlCol="0" anchor="ctr"/>
          <a:lstStyle/>
          <a:p>
            <a:pPr marL="177800" defTabSz="642938">
              <a:tabLst>
                <a:tab pos="3856038" algn="l"/>
              </a:tabLst>
            </a:pPr>
            <a:r>
              <a:rPr lang="pt-PT" sz="1400" dirty="0" smtClean="0">
                <a:solidFill>
                  <a:srgbClr val="000000"/>
                </a:solidFill>
                <a:sym typeface="Gill Sans" charset="0"/>
              </a:rPr>
              <a:t>As </a:t>
            </a:r>
            <a:r>
              <a:rPr lang="pt-PT" sz="1400" dirty="0">
                <a:solidFill>
                  <a:srgbClr val="000000"/>
                </a:solidFill>
                <a:sym typeface="Gill Sans" charset="0"/>
              </a:rPr>
              <a:t>funcionalidades deste processo serão abordados no Manual Técnico </a:t>
            </a:r>
            <a:r>
              <a:rPr lang="pt-PT" sz="1400" dirty="0" smtClean="0">
                <a:solidFill>
                  <a:srgbClr val="000000"/>
                </a:solidFill>
                <a:sym typeface="Gill Sans" charset="0"/>
              </a:rPr>
              <a:t>de Administração, direccionado para questões técnicas  do Administrador </a:t>
            </a:r>
            <a:r>
              <a:rPr lang="pt-PT" sz="1400" dirty="0">
                <a:solidFill>
                  <a:srgbClr val="000000"/>
                </a:solidFill>
                <a:sym typeface="Gill Sans" charset="0"/>
              </a:rPr>
              <a:t>do Sistema</a:t>
            </a:r>
          </a:p>
        </p:txBody>
      </p:sp>
      <p:pic>
        <p:nvPicPr>
          <p:cNvPr id="15" name="Picture 7" descr="C:\Users\lgaspar\AppData\Local\Microsoft\Windows\Temporary Internet Files\Content.IE5\7SG38EJU\MC90043388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945" y="6053326"/>
            <a:ext cx="447243" cy="47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8064896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>
                <a:ea typeface="ＭＳ Ｐゴシック" charset="0"/>
                <a:sym typeface="Franklin Gothic Medium" charset="0"/>
              </a:rPr>
              <a:t>8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. Processos Genéricos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 smtClean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Pedido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 de 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Codificação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 de Nova 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Ficha</a:t>
            </a:r>
            <a:endParaRPr lang="pt-P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259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28464" y="0"/>
            <a:ext cx="8064896" cy="7093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/>
          <a:p>
            <a:r>
              <a:rPr lang="pt-PT" sz="2000" dirty="0">
                <a:ea typeface="ＭＳ Ｐゴシック" charset="0"/>
                <a:sym typeface="Franklin Gothic Medium" charset="0"/>
              </a:rPr>
              <a:t>8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. Processos Genéricos</a:t>
            </a:r>
            <a:endParaRPr lang="pt-PT" sz="2000" dirty="0"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933950" y="1053280"/>
            <a:ext cx="0" cy="56880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9" name="Group 8"/>
          <p:cNvGrpSpPr/>
          <p:nvPr/>
        </p:nvGrpSpPr>
        <p:grpSpPr>
          <a:xfrm>
            <a:off x="717929" y="1844675"/>
            <a:ext cx="3586999" cy="2494828"/>
            <a:chOff x="5686479" y="2024844"/>
            <a:chExt cx="3586999" cy="2494828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5686479" y="2024844"/>
              <a:ext cx="3586999" cy="2494828"/>
            </a:xfrm>
            <a:prstGeom prst="round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468000" tIns="35709" rIns="108000" bIns="35709" rtlCol="0" anchor="ctr"/>
            <a:lstStyle/>
            <a:p>
              <a:pPr marL="177800" defTabSz="642938">
                <a:lnSpc>
                  <a:spcPct val="150000"/>
                </a:lnSpc>
                <a:tabLst>
                  <a:tab pos="3856038" algn="l"/>
                </a:tabLst>
              </a:pPr>
              <a:r>
                <a:rPr lang="pt-PT" sz="1800" dirty="0" smtClean="0">
                  <a:solidFill>
                    <a:srgbClr val="000000"/>
                  </a:solidFill>
                  <a:sym typeface="Gill Sans" charset="0"/>
                </a:rPr>
                <a:t>Para mais detalhe sobre os Processos o utilizador poderá consultar o Manual que lhe  será oferecido.</a:t>
              </a:r>
              <a:endParaRPr lang="pt-PT" sz="1800" dirty="0" smtClean="0">
                <a:solidFill>
                  <a:srgbClr val="000000"/>
                </a:solidFill>
                <a:latin typeface="Arial Narrow" pitchFamily="34" charset="0"/>
                <a:sym typeface="Gill Sans" charset="0"/>
              </a:endParaRPr>
            </a:p>
          </p:txBody>
        </p:sp>
        <p:pic>
          <p:nvPicPr>
            <p:cNvPr id="11" name="Picture 7" descr="C:\Users\lgaspar\AppData\Local\Microsoft\Windows\Temporary Internet Files\Content.IE5\7SG38EJU\MC900433883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5088" y="2907507"/>
              <a:ext cx="570634" cy="603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4478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129034" y="0"/>
            <a:ext cx="7560270" cy="709340"/>
          </a:xfrm>
        </p:spPr>
        <p:txBody>
          <a:bodyPr/>
          <a:lstStyle/>
          <a:p>
            <a:pPr>
              <a:defRPr/>
            </a:pPr>
            <a:r>
              <a:rPr lang="pt-PT" sz="2000" dirty="0">
                <a:ea typeface="ＭＳ Ｐゴシック" charset="0"/>
                <a:sym typeface="Franklin Gothic Medium" charset="0"/>
              </a:rPr>
              <a:t>9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. Ficha Técnica</a:t>
            </a:r>
            <a:endParaRPr lang="pt-PT" sz="2000" dirty="0">
              <a:ea typeface="ＭＳ Ｐゴシック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039318"/>
              </p:ext>
            </p:extLst>
          </p:nvPr>
        </p:nvGraphicFramePr>
        <p:xfrm>
          <a:off x="200472" y="980728"/>
          <a:ext cx="9145016" cy="540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508"/>
                <a:gridCol w="4572508"/>
              </a:tblGrid>
              <a:tr h="5400600">
                <a:tc>
                  <a:txBody>
                    <a:bodyPr/>
                    <a:lstStyle/>
                    <a:p>
                      <a:pPr algn="ctr"/>
                      <a:endParaRPr lang="pt-PT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PT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PT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PT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PT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PT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PT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PT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República de Moçambique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PT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Ministério da Saúde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PT" sz="1600" kern="1200" dirty="0" smtClean="0">
                        <a:solidFill>
                          <a:srgbClr val="B7123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600" kern="1200" dirty="0" smtClean="0">
                          <a:solidFill>
                            <a:srgbClr val="B7123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Projecto</a:t>
                      </a:r>
                      <a:endParaRPr lang="en-US" sz="1400" kern="1200" dirty="0" smtClean="0">
                        <a:solidFill>
                          <a:srgbClr val="B7123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SISMA – Sistema de Informação de Saúde para Monitoria e Avaliação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600" kern="1200" dirty="0" smtClean="0">
                          <a:solidFill>
                            <a:srgbClr val="B7123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Titulo</a:t>
                      </a:r>
                      <a:endParaRPr lang="en-US" sz="1400" kern="1200" dirty="0" smtClean="0">
                        <a:solidFill>
                          <a:srgbClr val="B7123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Manual Rápido de Utilizador Nacional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600" kern="1200" dirty="0" smtClean="0">
                          <a:solidFill>
                            <a:srgbClr val="B7123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endParaRPr lang="en-US" sz="1400" kern="1200" dirty="0" smtClean="0">
                        <a:solidFill>
                          <a:srgbClr val="B7123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Abril de 2014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600" kern="1200" dirty="0" smtClean="0">
                          <a:solidFill>
                            <a:srgbClr val="B7123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Versão</a:t>
                      </a:r>
                      <a:endParaRPr lang="en-US" sz="1400" kern="1200" dirty="0" smtClean="0">
                        <a:solidFill>
                          <a:srgbClr val="B7123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600" kern="1200" dirty="0" smtClean="0">
                          <a:solidFill>
                            <a:srgbClr val="B7123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Editores</a:t>
                      </a:r>
                      <a:endParaRPr lang="en-US" sz="1400" kern="1200" dirty="0" smtClean="0">
                        <a:solidFill>
                          <a:srgbClr val="B7123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Critical</a:t>
                      </a:r>
                      <a:r>
                        <a:rPr lang="pt-PT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Software – </a:t>
                      </a:r>
                      <a:r>
                        <a:rPr lang="pt-PT" sz="12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www.criticalsoftware.com</a:t>
                      </a:r>
                      <a:r>
                        <a:rPr lang="pt-PT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Eurosis</a:t>
                      </a:r>
                      <a:r>
                        <a:rPr lang="pt-PT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pt-PT" sz="12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http://www.eurosis.co.mz/</a:t>
                      </a:r>
                      <a:r>
                        <a:rPr lang="pt-PT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600" kern="1200" dirty="0" smtClean="0">
                          <a:solidFill>
                            <a:srgbClr val="B7123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Colaboração</a:t>
                      </a:r>
                      <a:endParaRPr lang="en-US" sz="1400" kern="1200" dirty="0" smtClean="0">
                        <a:solidFill>
                          <a:srgbClr val="B7123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MISAU – 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http://www.misau.gov.mz/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MOASIS – 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http://www.moasis.org.mz/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Jembi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Health Systems – 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http://www.jembi.org/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CDC - 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http://www.cdc.gov/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11" descr="Logo res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3033077"/>
            <a:ext cx="1520190" cy="791845"/>
          </a:xfrm>
          <a:prstGeom prst="rect">
            <a:avLst/>
          </a:prstGeom>
          <a:noFill/>
          <a:extLst/>
        </p:spPr>
      </p:pic>
      <p:pic>
        <p:nvPicPr>
          <p:cNvPr id="13" name="Picture 1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98" y="3022600"/>
            <a:ext cx="1392555" cy="812800"/>
          </a:xfrm>
          <a:prstGeom prst="rect">
            <a:avLst/>
          </a:prstGeom>
          <a:noFill/>
          <a:effectLst/>
          <a:extLst/>
        </p:spPr>
      </p:pic>
      <p:pic>
        <p:nvPicPr>
          <p:cNvPr id="14" name="Picture 13" descr="CSWlogo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74" y="4437112"/>
            <a:ext cx="850265" cy="8502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752" y="4611102"/>
            <a:ext cx="19431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472" y="980728"/>
            <a:ext cx="1097189" cy="116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55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000" dirty="0">
                <a:ea typeface="ＭＳ Ｐゴシック" charset="0"/>
                <a:sym typeface="Franklin Gothic Medium" charset="0"/>
              </a:rPr>
              <a:t>1. Iniciando o SISMA</a:t>
            </a:r>
            <a:br>
              <a:rPr lang="pt-PT" sz="2000" dirty="0">
                <a:ea typeface="ＭＳ Ｐゴシック" charset="0"/>
                <a:sym typeface="Franklin Gothic Medium" charset="0"/>
              </a:rPr>
            </a:br>
            <a:r>
              <a:rPr lang="pt-PT" sz="2000" dirty="0">
                <a:ea typeface="ＭＳ Ｐゴシック" charset="0"/>
                <a:sym typeface="Franklin Gothic Medium" charset="0"/>
              </a:rPr>
              <a:t>	Utilizadores de Nível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Nacional</a:t>
            </a:r>
            <a:endParaRPr lang="pt-PT" sz="2000" dirty="0">
              <a:ea typeface="ＭＳ Ｐゴシック" charset="0"/>
              <a:sym typeface="Franklin Gothic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  <a:spcAft>
                <a:spcPts val="1200"/>
              </a:spcAft>
              <a:defRPr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Existem os seguintes perfis que poderão ser associados a utilizadores configurados no sistema:</a:t>
            </a:r>
            <a:endParaRPr lang="pt-PT" sz="1400" kern="1200" dirty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0024" y="3525580"/>
            <a:ext cx="1440607" cy="939019"/>
          </a:xfrm>
          <a:prstGeom prst="rect">
            <a:avLst/>
          </a:prstGeom>
          <a:solidFill>
            <a:schemeClr val="tx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Chefe de Programa Nacional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00024" y="2621148"/>
            <a:ext cx="1440607" cy="865064"/>
          </a:xfrm>
          <a:prstGeom prst="rect">
            <a:avLst/>
          </a:prstGeom>
          <a:solidFill>
            <a:srgbClr val="708E03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Administrador </a:t>
            </a:r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de Sistema Nacional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00024" y="1482744"/>
            <a:ext cx="1440607" cy="1082160"/>
          </a:xfrm>
          <a:prstGeom prst="rect">
            <a:avLst/>
          </a:prstGeom>
          <a:solidFill>
            <a:srgbClr val="3B52B7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Gestor de Dados Nacional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640632" y="1482744"/>
            <a:ext cx="7984788" cy="1082160"/>
          </a:xfrm>
          <a:prstGeom prst="rect">
            <a:avLst/>
          </a:prstGeom>
          <a:solidFill>
            <a:srgbClr val="3B52B7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Perfil </a:t>
            </a:r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associado a utilizador com privilégios de </a:t>
            </a:r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Operador/ Gestor de </a:t>
            </a:r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Dados </a:t>
            </a:r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Nacional</a:t>
            </a:r>
            <a:endParaRPr lang="pt-PT" sz="1300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eaLnBrk="0" hangingPunct="0"/>
            <a:endParaRPr lang="pt-PT" sz="400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eaLnBrk="0" hangingPunct="0"/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Acesso </a:t>
            </a:r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às operações de Entrada de Dados no sistema; Importação de Dados (da Província); Consulta </a:t>
            </a:r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de Dados </a:t>
            </a:r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Introduzidos para Validação; Consulta e Partilha de Relatórios e Produção de Análises ad hoc para iniciativas específicas. Na Consulta de Relatórios deve ter acesso a todos os Relatórios Padrão, Relatórios Agregados e Relatórios de Controlo de Fichas Globais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656398" y="2621146"/>
            <a:ext cx="7992318" cy="866138"/>
          </a:xfrm>
          <a:prstGeom prst="rect">
            <a:avLst/>
          </a:prstGeom>
          <a:solidFill>
            <a:srgbClr val="708E03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Perfil </a:t>
            </a:r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associado a utilizador com privilégios de </a:t>
            </a:r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Administrador do Sistema</a:t>
            </a:r>
          </a:p>
          <a:p>
            <a:pPr eaLnBrk="0" hangingPunct="0"/>
            <a:endParaRPr lang="pt-PT" sz="300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eaLnBrk="0" hangingPunct="0"/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Realiza questões técnicas ou </a:t>
            </a:r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tarefas </a:t>
            </a:r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administrativas. Terá </a:t>
            </a:r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acesso às operações de Gestão de </a:t>
            </a:r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Utilizadores e Roles</a:t>
            </a:r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; Gestão de </a:t>
            </a:r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Unidades Organizacionais; </a:t>
            </a:r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Criação e Edição de </a:t>
            </a:r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Formulários; Gestão </a:t>
            </a:r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de </a:t>
            </a:r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Configurações; </a:t>
            </a:r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Gestão de </a:t>
            </a:r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Dados; </a:t>
            </a:r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Gestão Operacional de Interoperabilidade.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656398" y="3525580"/>
            <a:ext cx="7992318" cy="940184"/>
          </a:xfrm>
          <a:prstGeom prst="rect">
            <a:avLst/>
          </a:prstGeom>
          <a:solidFill>
            <a:schemeClr val="tx1">
              <a:alpha val="30196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>
                <a:latin typeface="+mn-lt"/>
                <a:cs typeface="Calibri" pitchFamily="34" charset="0"/>
              </a:rPr>
              <a:t>Perfil associado a utilizador com privilégios de Técnico de Estatística</a:t>
            </a:r>
          </a:p>
          <a:p>
            <a:pPr eaLnBrk="0" hangingPunct="0"/>
            <a:endParaRPr lang="pt-PT" sz="200" dirty="0">
              <a:latin typeface="+mn-lt"/>
              <a:cs typeface="Calibri" pitchFamily="34" charset="0"/>
            </a:endParaRPr>
          </a:p>
          <a:p>
            <a:pPr eaLnBrk="0" hangingPunct="0"/>
            <a:r>
              <a:rPr lang="pt-PT" sz="1300" dirty="0">
                <a:latin typeface="+mn-lt"/>
                <a:cs typeface="Calibri" pitchFamily="34" charset="0"/>
              </a:rPr>
              <a:t>Tem o papel </a:t>
            </a:r>
            <a:r>
              <a:rPr lang="pt-PT" sz="1300" dirty="0" smtClean="0">
                <a:latin typeface="+mn-lt"/>
                <a:cs typeface="Calibri" pitchFamily="34" charset="0"/>
              </a:rPr>
              <a:t>representado </a:t>
            </a:r>
            <a:r>
              <a:rPr lang="pt-PT" sz="1300" dirty="0">
                <a:latin typeface="+mn-lt"/>
                <a:cs typeface="Calibri" pitchFamily="34" charset="0"/>
              </a:rPr>
              <a:t>pelo director médico ou pelo director de operações, responsável pela validação dos </a:t>
            </a:r>
            <a:r>
              <a:rPr lang="pt-PT" sz="1300" dirty="0" smtClean="0">
                <a:latin typeface="+mn-lt"/>
                <a:cs typeface="Calibri" pitchFamily="34" charset="0"/>
              </a:rPr>
              <a:t>dados fornecidos. Realiza </a:t>
            </a:r>
            <a:r>
              <a:rPr lang="pt-PT" sz="1300" dirty="0">
                <a:latin typeface="+mn-lt"/>
                <a:cs typeface="Calibri" pitchFamily="34" charset="0"/>
              </a:rPr>
              <a:t>consultas, </a:t>
            </a:r>
            <a:r>
              <a:rPr lang="pt-PT" sz="1300" dirty="0" smtClean="0">
                <a:latin typeface="+mn-lt"/>
                <a:cs typeface="Calibri" pitchFamily="34" charset="0"/>
              </a:rPr>
              <a:t>verifica e valida os dados, consulta e partilha relatórios; consulta SIG </a:t>
            </a:r>
            <a:r>
              <a:rPr lang="pt-PT" sz="1300" dirty="0">
                <a:latin typeface="+mn-lt"/>
                <a:cs typeface="Calibri" pitchFamily="34" charset="0"/>
              </a:rPr>
              <a:t>– Sistema de Informação Geográfica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00024" y="4515266"/>
            <a:ext cx="1440607" cy="936981"/>
          </a:xfrm>
          <a:prstGeom prst="rect">
            <a:avLst/>
          </a:prstGeom>
          <a:solidFill>
            <a:srgbClr val="B71234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Responsável de Monitoria e Avaliação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656398" y="4515267"/>
            <a:ext cx="7984788" cy="938143"/>
          </a:xfrm>
          <a:prstGeom prst="rect">
            <a:avLst/>
          </a:prstGeom>
          <a:solidFill>
            <a:srgbClr val="B71234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>
                <a:latin typeface="+mn-lt"/>
                <a:cs typeface="Calibri" pitchFamily="34" charset="0"/>
              </a:rPr>
              <a:t>Perfil associado a utilizador com privilégios de Técnico de Estatística</a:t>
            </a:r>
          </a:p>
          <a:p>
            <a:pPr eaLnBrk="0" hangingPunct="0"/>
            <a:endParaRPr lang="pt-PT" sz="300" dirty="0">
              <a:latin typeface="+mn-lt"/>
              <a:cs typeface="Calibri" pitchFamily="34" charset="0"/>
            </a:endParaRPr>
          </a:p>
          <a:p>
            <a:pPr eaLnBrk="0" hangingPunct="0"/>
            <a:r>
              <a:rPr lang="pt-PT" sz="1300" dirty="0" smtClean="0">
                <a:latin typeface="+mn-lt"/>
                <a:cs typeface="Calibri" pitchFamily="34" charset="0"/>
              </a:rPr>
              <a:t>Responsável </a:t>
            </a:r>
            <a:r>
              <a:rPr lang="pt-PT" sz="1300" dirty="0">
                <a:latin typeface="+mn-lt"/>
                <a:cs typeface="Calibri" pitchFamily="34" charset="0"/>
              </a:rPr>
              <a:t>pela validação dos dados fornecidos. Realiza consultas, verifica e valida os dados, consulta e partilha relatórios; consulta SIG – Sistema de Informação Geográfica, analisa a qualidade dos dados.</a:t>
            </a:r>
          </a:p>
        </p:txBody>
      </p:sp>
      <p:sp>
        <p:nvSpPr>
          <p:cNvPr id="13" name="Oval 12"/>
          <p:cNvSpPr/>
          <p:nvPr/>
        </p:nvSpPr>
        <p:spPr bwMode="auto">
          <a:xfrm flipV="1">
            <a:off x="9760389" y="6432327"/>
            <a:ext cx="45719" cy="4571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35709" tIns="35709" rIns="35709" bIns="35709" rtlCol="0" anchor="ctr"/>
          <a:lstStyle/>
          <a:p>
            <a:pPr marL="88900" algn="ctr" defTabSz="642938"/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00472" y="5484128"/>
            <a:ext cx="1440607" cy="936981"/>
          </a:xfrm>
          <a:prstGeom prst="rect">
            <a:avLst/>
          </a:prstGeom>
          <a:solidFill>
            <a:srgbClr val="FBC1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Outros Utilizadores (*Directores Nacionais)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656846" y="5484129"/>
            <a:ext cx="7984788" cy="938143"/>
          </a:xfrm>
          <a:prstGeom prst="rect">
            <a:avLst/>
          </a:prstGeom>
          <a:solidFill>
            <a:srgbClr val="FBC100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>
                <a:latin typeface="+mn-lt"/>
                <a:cs typeface="Calibri" pitchFamily="34" charset="0"/>
              </a:rPr>
              <a:t>Perfil associado a utilizador com privilégios de Técnico de Estatística</a:t>
            </a:r>
          </a:p>
          <a:p>
            <a:pPr eaLnBrk="0" hangingPunct="0"/>
            <a:endParaRPr lang="pt-PT" sz="600" dirty="0">
              <a:latin typeface="+mn-lt"/>
              <a:cs typeface="Calibri" pitchFamily="34" charset="0"/>
            </a:endParaRPr>
          </a:p>
          <a:p>
            <a:pPr eaLnBrk="0" hangingPunct="0"/>
            <a:r>
              <a:rPr lang="pt-PT" sz="1300" dirty="0">
                <a:latin typeface="+mn-lt"/>
                <a:cs typeface="Calibri" pitchFamily="34" charset="0"/>
              </a:rPr>
              <a:t>Realiza consultas, verifica e valida os dados, consulta e partilha relatórios; consulta SIG – Sistema de Informação </a:t>
            </a:r>
            <a:r>
              <a:rPr lang="pt-PT" sz="1300" dirty="0" smtClean="0">
                <a:latin typeface="+mn-lt"/>
                <a:cs typeface="Calibri" pitchFamily="34" charset="0"/>
              </a:rPr>
              <a:t>Geográfica, analisa a qualidade dos dados. </a:t>
            </a:r>
            <a:endParaRPr lang="pt-PT" sz="1300" dirty="0"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66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8464" y="0"/>
            <a:ext cx="7561386" cy="709613"/>
          </a:xfrm>
        </p:spPr>
        <p:txBody>
          <a:bodyPr/>
          <a:lstStyle/>
          <a:p>
            <a:pPr>
              <a:defRPr/>
            </a:pPr>
            <a:r>
              <a:rPr lang="pt-PT" sz="2000" dirty="0">
                <a:ea typeface="ＭＳ Ｐゴシック" charset="0"/>
                <a:sym typeface="Franklin Gothic Medium" charset="0"/>
              </a:rPr>
              <a:t>1. Iniciando o SISMA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en-US" sz="2000" dirty="0" err="1">
                <a:ea typeface="ＭＳ Ｐゴシック" charset="0"/>
                <a:sym typeface="Franklin Gothic Medium" charset="0"/>
              </a:rPr>
              <a:t>Gestão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> de </a:t>
            </a:r>
            <a:r>
              <a:rPr lang="en-US" sz="2000" dirty="0" err="1">
                <a:ea typeface="ＭＳ Ｐゴシック" charset="0"/>
                <a:sym typeface="Franklin Gothic Medium" charset="0"/>
              </a:rPr>
              <a:t>Utilizadores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> e </a:t>
            </a:r>
            <a:r>
              <a:rPr lang="en-US" sz="2000" dirty="0" err="1">
                <a:ea typeface="ＭＳ Ｐゴシック" charset="0"/>
                <a:sym typeface="Franklin Gothic Medium" charset="0"/>
              </a:rPr>
              <a:t>Perfis</a:t>
            </a:r>
            <a:endParaRPr lang="pt-PT" sz="2000" dirty="0">
              <a:ea typeface="ＭＳ Ｐゴシック" charset="0"/>
              <a:sym typeface="Franklin Gothic Medium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28589" y="980728"/>
            <a:ext cx="4608388" cy="532859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O SIS-MA permite a gestão de utilizadores e perfis de acesso, controlando quem e a que funcionalidades acede ao sistema; </a:t>
            </a: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Para gerir utilizadores deverá aceder-se a Manutenção - Utilizadores e clicar-se no botão de adição (+), sendo apresentados os dados a definir para o mesmo;</a:t>
            </a: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Para se activar um utilizador deverá clicar-se no botão de edição, devendo ser definida a senha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para os utilizadores e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de seguida salvar as alterações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;</a:t>
            </a: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Através do ecrã de login, é possível posteriormente ao utilizador entrar no sistema com o utilizador e password definidos, sendo também possível recuperar password no caso de esquecimento.</a:t>
            </a:r>
            <a:endParaRPr lang="pt-PT" sz="1400" kern="1200" dirty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" name="Picture 2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r="5434"/>
          <a:stretch>
            <a:fillRect/>
          </a:stretch>
        </p:blipFill>
        <p:spPr bwMode="auto">
          <a:xfrm>
            <a:off x="5458618" y="850900"/>
            <a:ext cx="1363663" cy="963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2795588"/>
            <a:ext cx="52387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4" y="2017713"/>
            <a:ext cx="647700" cy="61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18" y="3644900"/>
            <a:ext cx="3860008" cy="206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200472" y="5057752"/>
            <a:ext cx="4536504" cy="1008112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68000" tIns="35709" rIns="108000" bIns="35709" rtlCol="0" anchor="ctr"/>
          <a:lstStyle/>
          <a:p>
            <a:pPr algn="just" defTabSz="642938">
              <a:tabLst>
                <a:tab pos="3856038" algn="l"/>
              </a:tabLst>
            </a:pP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Criação de utilizadores é feita pelos administradores.</a:t>
            </a:r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4" name="Picture 7" descr="C:\Users\lgaspar\AppData\Local\Microsoft\Windows\Temporary Internet Files\Content.IE5\7SG38EJU\MC900433883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55" y="5356071"/>
            <a:ext cx="377185" cy="37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 bwMode="auto">
          <a:xfrm>
            <a:off x="5458618" y="850900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028582" y="1812385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551356" y="2482920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430998" y="3623388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395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0" r="27922" b="23660"/>
          <a:stretch/>
        </p:blipFill>
        <p:spPr bwMode="auto">
          <a:xfrm>
            <a:off x="5081753" y="2708920"/>
            <a:ext cx="4319752" cy="354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9" name="Picture 5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96" r="4230" b="71390"/>
          <a:stretch/>
        </p:blipFill>
        <p:spPr bwMode="auto">
          <a:xfrm>
            <a:off x="5285472" y="913929"/>
            <a:ext cx="1575655" cy="129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8464" y="0"/>
            <a:ext cx="7561386" cy="709613"/>
          </a:xfrm>
        </p:spPr>
        <p:txBody>
          <a:bodyPr/>
          <a:lstStyle/>
          <a:p>
            <a:pPr>
              <a:defRPr/>
            </a:pPr>
            <a:r>
              <a:rPr lang="pt-PT" sz="2000" dirty="0">
                <a:ea typeface="ＭＳ Ｐゴシック" charset="0"/>
                <a:sym typeface="Franklin Gothic Medium" charset="0"/>
              </a:rPr>
              <a:t>1. Iniciando o SISMA</a:t>
            </a:r>
            <a:r>
              <a:rPr lang="en-US" sz="2000" dirty="0">
                <a:ea typeface="ＭＳ Ｐゴシック" charset="0"/>
                <a:sym typeface="Franklin Gothic Medium" charset="0"/>
              </a:rPr>
              <a:t/>
            </a:r>
            <a:br>
              <a:rPr lang="en-US" sz="2000" dirty="0">
                <a:ea typeface="ＭＳ Ｐゴシック" charset="0"/>
                <a:sym typeface="Franklin Gothic Medium" charset="0"/>
              </a:rPr>
            </a:br>
            <a:r>
              <a:rPr lang="en-US" sz="2000" dirty="0">
                <a:ea typeface="ＭＳ Ｐゴシック" charset="0"/>
                <a:sym typeface="Franklin Gothic Medium" charset="0"/>
              </a:rPr>
              <a:t>	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Redefinir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 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Senhas</a:t>
            </a:r>
            <a:endParaRPr lang="pt-PT" sz="2000" dirty="0">
              <a:ea typeface="ＭＳ Ｐゴシック" charset="0"/>
              <a:sym typeface="Franklin Gothic Medium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28589" y="980728"/>
            <a:ext cx="4608388" cy="532859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pt-PT" sz="1400" u="sng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Utilizador </a:t>
            </a:r>
            <a:r>
              <a:rPr lang="pt-PT" sz="1400" u="sng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deve redefinir a sua senha após a criação da sua conta pelo administrador. </a:t>
            </a:r>
            <a:endParaRPr lang="pt-PT" sz="1400" u="sng" kern="1200" dirty="0" smtClean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após entrar com a senha genérica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siga os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seguintes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passos:</a:t>
            </a:r>
            <a:endParaRPr lang="pt-PT" sz="1400" kern="1200" dirty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Menu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“Perfil”&gt; Opção “Conta”;</a:t>
            </a: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Na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janela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de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“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Conta de utilizador” reescreva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a senha antiga (Senha Genérica) no campo “Password antiga”;</a:t>
            </a: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Insira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a Senha nova no campo “Nova password”;</a:t>
            </a: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Reintroduza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a nova senha no campo “Reintroduza nova password” para confirmação da senha;</a:t>
            </a: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Clique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no botão “Salvar” para gravar as alterações criadas.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5893279" y="1704444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586017" y="4941168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8477187" y="5121188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410266" y="6067314"/>
            <a:ext cx="360040" cy="37524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5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861127" y="4581128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7" name="Rounded Rectangle 2"/>
          <p:cNvSpPr/>
          <p:nvPr/>
        </p:nvSpPr>
        <p:spPr bwMode="auto">
          <a:xfrm>
            <a:off x="200025" y="5121188"/>
            <a:ext cx="4536504" cy="1008112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68000" tIns="35709" rIns="108000" bIns="35709" rtlCol="0" anchor="ctr"/>
          <a:lstStyle/>
          <a:p>
            <a:pPr algn="just" defTabSz="642938">
              <a:tabLst>
                <a:tab pos="3856038" algn="l"/>
              </a:tabLst>
            </a:pP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 O</a:t>
            </a: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 Administrador ao criar conta </a:t>
            </a: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de um utilizador, utiliza uma senha genérica que deve </a:t>
            </a: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ser </a:t>
            </a: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redefinida pelo proprietário da conta.</a:t>
            </a:r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8" name="Picture 7" descr="C:\Users\lgaspar\AppData\Local\Microsoft\Windows\Temporary Internet Files\Content.IE5\7SG38EJU\MC90043388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55" y="5356071"/>
            <a:ext cx="377185" cy="37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957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W-2011-TPL-01221-powerpoint-proposal-template-e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wrap="none" lIns="35709" tIns="35709" rIns="35709" bIns="35709" anchor="ctr"/>
      <a:lstStyle>
        <a:defPPr marL="88900" defTabSz="642938">
          <a:defRPr sz="1600" dirty="0">
            <a:solidFill>
              <a:schemeClr val="bg1"/>
            </a:solidFill>
            <a:latin typeface="Arial Narrow" pitchFamily="34" charset="0"/>
          </a:defRPr>
        </a:defPPr>
      </a:lstStyle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XMLData TextToDisplay="RightsWATCHMark">67|CSW-CSW-PUBLIC|{00000000-0000-0000-0000-000000000000}</XMLData>
</file>

<file path=customXml/item2.xml><?xml version="1.0" encoding="utf-8"?>
<XMLData TextToDisplay="RightsWATCHMark">67|CSW-CSW-PUBLIC|{00000000-0000-0000-0000-000000000000}</XMLData>
</file>

<file path=customXml/item3.xml><?xml version="1.0" encoding="utf-8"?>
<XMLData TextToDisplay="RightsWATCHMark">67|CSW-CSW-PUBLIC|{00000000-0000-0000-0000-000000000000}</XMLData>
</file>

<file path=customXml/item4.xml><?xml version="1.0" encoding="utf-8"?>
<XMLData TextToDisplay="RightsWATCHMark">67|CSW-CSW-PUBLIC|{00000000-0000-0000-0000-000000000000}</XMLData>
</file>

<file path=customXml/itemProps1.xml><?xml version="1.0" encoding="utf-8"?>
<ds:datastoreItem xmlns:ds="http://schemas.openxmlformats.org/officeDocument/2006/customXml" ds:itemID="{8CB53943-03DB-4FD5-B8B8-A042853B218A}">
  <ds:schemaRefs/>
</ds:datastoreItem>
</file>

<file path=customXml/itemProps2.xml><?xml version="1.0" encoding="utf-8"?>
<ds:datastoreItem xmlns:ds="http://schemas.openxmlformats.org/officeDocument/2006/customXml" ds:itemID="{4C8CB7F2-7F81-4EC6-9EDE-7514A2519013}">
  <ds:schemaRefs/>
</ds:datastoreItem>
</file>

<file path=customXml/itemProps3.xml><?xml version="1.0" encoding="utf-8"?>
<ds:datastoreItem xmlns:ds="http://schemas.openxmlformats.org/officeDocument/2006/customXml" ds:itemID="{0E99DCFB-08C1-457D-A104-0878F1EBD8B5}">
  <ds:schemaRefs/>
</ds:datastoreItem>
</file>

<file path=customXml/itemProps4.xml><?xml version="1.0" encoding="utf-8"?>
<ds:datastoreItem xmlns:ds="http://schemas.openxmlformats.org/officeDocument/2006/customXml" ds:itemID="{C51BA453-9B7F-4D18-AE15-8C071E1F852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CSW-2011-TPL-01221-powerpoint-proposal-template-ecs</Template>
  <TotalTime>31467</TotalTime>
  <Pages>0</Pages>
  <Words>8322</Words>
  <Characters>0</Characters>
  <Application>Microsoft Office PowerPoint</Application>
  <PresentationFormat>A4 Paper (210x297 mm)</PresentationFormat>
  <Lines>0</Lines>
  <Paragraphs>1072</Paragraphs>
  <Slides>68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CSW-2011-TPL-01221-powerpoint-proposal-template-ecs</vt:lpstr>
      <vt:lpstr>Manual Rápido de Utilizador Nacional</vt:lpstr>
      <vt:lpstr>Agradecimentos</vt:lpstr>
      <vt:lpstr>Índice</vt:lpstr>
      <vt:lpstr>1. Iniciando com o SIS-MA</vt:lpstr>
      <vt:lpstr>1. Iniciando o SISMA  O que é e seus Modos</vt:lpstr>
      <vt:lpstr>1. Iniciando o SISMA  Instalação do SIS-MA</vt:lpstr>
      <vt:lpstr>1. Iniciando o SISMA  Utilizadores de Nível Nacional</vt:lpstr>
      <vt:lpstr>1. Iniciando o SISMA  Gestão de Utilizadores e Perfis</vt:lpstr>
      <vt:lpstr>1. Iniciando o SISMA  Redefinir Senhas</vt:lpstr>
      <vt:lpstr>2. Pedido de Manutenção</vt:lpstr>
      <vt:lpstr>2. Pedido de Manutenção  Descrição do Processo</vt:lpstr>
      <vt:lpstr>2. Pedido de Manutenção  Descrição do Processo</vt:lpstr>
      <vt:lpstr>2. Pedido de Manutenção  Descrição do Processo</vt:lpstr>
      <vt:lpstr>2. Pedido de Manutenção  *OTRS no SIS-MA</vt:lpstr>
      <vt:lpstr>3. Criação de Utilizadores</vt:lpstr>
      <vt:lpstr>3. Criação de Utilizadores  Descrição do Processo</vt:lpstr>
      <vt:lpstr>3. Criação de Utilizadores  Criar novo utilizador</vt:lpstr>
      <vt:lpstr>3. Criação de Utilizadores  Criar novo utilizador</vt:lpstr>
      <vt:lpstr>4. Transmissão de Dados</vt:lpstr>
      <vt:lpstr>4. Transmissão de dados  Descrição do Processo</vt:lpstr>
      <vt:lpstr>4. Transmissão de dados  Descrição do Processo</vt:lpstr>
      <vt:lpstr>4. Transmissão de dados  Importação de Dados</vt:lpstr>
      <vt:lpstr>4. Transmissão de dados  Uso do Data Mart</vt:lpstr>
      <vt:lpstr>4. Transmissão de dados  Introdução/Alteração de Dados no SIS-MA</vt:lpstr>
      <vt:lpstr>4. Transmissão de dados  Introdução/Alteração de Dados no SIS-MA</vt:lpstr>
      <vt:lpstr>4. Transmissão de dados  Introdução/Alteração de Dados no SIS-MA</vt:lpstr>
      <vt:lpstr>4. Transmissão de dados  Validação dos Dados no Formulário</vt:lpstr>
      <vt:lpstr>4. Transmissão de dados  Uso do Sistema de Mensagens</vt:lpstr>
      <vt:lpstr>4. Transmissão de dados  Análise de Regras de Validação</vt:lpstr>
      <vt:lpstr>4. Transmissão de dados  Análise de Regras de Validação</vt:lpstr>
      <vt:lpstr>4. Transmissão de dados  Regras de Validação</vt:lpstr>
      <vt:lpstr>4. Transmissão de dados  Exportação de Dados</vt:lpstr>
      <vt:lpstr>4. Transmissão de dados  Exportação de Dados</vt:lpstr>
      <vt:lpstr>5. Processo de Validação e Controle de Qualidade de Dados</vt:lpstr>
      <vt:lpstr>5. Processo de Validação e Controle de Qualidade de Dados  Descrição do Processo</vt:lpstr>
      <vt:lpstr>5. Processo de Validação e Controle de Qualidade de Dados  Descrição do Processo</vt:lpstr>
      <vt:lpstr>5. Processo de Validação e Controle de Qualidade de Dados  Descrição do Processo</vt:lpstr>
      <vt:lpstr>5. Processo de Validação e Controle de Qualidade de Dados            Importação de dados, Notificação e Análise de 1ª Ordem</vt:lpstr>
      <vt:lpstr>5. Processo de Validação e Controle de Qualidade de Dados  Análise de 2ª, 3ª e 4ª Ordem</vt:lpstr>
      <vt:lpstr>5. Processo de Validação e Controle de Qualidade de Dados  Análise de 2ª, 3ª e 4ª Ordem (cont.)</vt:lpstr>
      <vt:lpstr>5. Processo de Validação e Controle de Qualidade de Dados  Análise de 2ª, 3ª e 4ª Ordem (cont.)</vt:lpstr>
      <vt:lpstr>5. Processo de Validação e Controle de Qualidade de Dados  Análise de 2ª, 3ª e 4ª Ordem (cont.)</vt:lpstr>
      <vt:lpstr>5. Processo de Validação e Controle de Qualidade de Dados  Análise de 2ª, 3ª e 4ª Ordem (cont.)</vt:lpstr>
      <vt:lpstr>5. Processo de Validação e Controle de Qualidade de Dados  Análise de 2ª, 3ª e 4ª Ordem (cont.)</vt:lpstr>
      <vt:lpstr>5. Processo de Validação e Controle de Qualidade de Dados  Análise de 2ª, 3ª e 4ª Ordem (cont.)</vt:lpstr>
      <vt:lpstr>5. Processo de Validação e Controle de Qualidade de Dados  Análise de 2ª, 3ª e 4ª Ordem (cont.)</vt:lpstr>
      <vt:lpstr>5. Processo de Validação e Controle de Qualidade de Dados  Análise de 2ª, 3ª e 4ª Ordem (cont.)</vt:lpstr>
      <vt:lpstr>5. Processo de Validação e Controle de Qualidade de Dados  Análise de 2ª, 3ª e 4ª Ordem (cont.)</vt:lpstr>
      <vt:lpstr>5. Processo de Validação e Controle de Qualidade de Dados  Análise de 2ª, 3ª e 4ª Ordem (cont.)</vt:lpstr>
      <vt:lpstr>5. Processo de Validação e Controle de Qualidade de Dados  Análise de 2ª, 3ª e 4ª Ordem (cont.)</vt:lpstr>
      <vt:lpstr>5. Processo de Validação e Controle de Qualidade de Dados  Análise de 2ª, 3ª e 4ª Ordem (cont.)</vt:lpstr>
      <vt:lpstr>6. Processos de Retro Informação</vt:lpstr>
      <vt:lpstr>6. Processos de Retro Informação  Descrição do Processo</vt:lpstr>
      <vt:lpstr>6. Processos de Retro Informação             Exportação de Dados (para a Província e Distrito) em XML</vt:lpstr>
      <vt:lpstr>6. Processos de Retro Informação  Gerar um relatório de taxa de reportagem</vt:lpstr>
      <vt:lpstr>7. Processo de Transmissão de Configurações</vt:lpstr>
      <vt:lpstr>7. Processo de Transmissão de Configurações  Descrição do Processo</vt:lpstr>
      <vt:lpstr>7. Processo de Transmissão de Configurações  Exportar Configurações para os Níveis Subsequentes</vt:lpstr>
      <vt:lpstr>7. Processos de Retro Informação Importação/Exportação de Dados/Configurações e Troca de Mensagens</vt:lpstr>
      <vt:lpstr>7. Processo de Transmissão de Configurações Importação pelo Distrito/Província e Validação das Configurações</vt:lpstr>
      <vt:lpstr>8. Processos Genéricos</vt:lpstr>
      <vt:lpstr>8. Processos Genéricos  Criar/Alterar Unidade Organizacional</vt:lpstr>
      <vt:lpstr>8. Processos Genéricos  Criar/Alterar Unidade Organizacional (cont.)</vt:lpstr>
      <vt:lpstr>8. Processos Genéricos  Actualização de Novas Versões off-line e Pedido de Alteração</vt:lpstr>
      <vt:lpstr>8. Processos Genéricos  Actualização de Novas Versões Off-Line</vt:lpstr>
      <vt:lpstr>8. Processos Genéricos  Pedido de Codificação de Nova Ficha</vt:lpstr>
      <vt:lpstr>8. Processos Genéricos</vt:lpstr>
      <vt:lpstr>9. Ficha Técnica</vt:lpstr>
    </vt:vector>
  </TitlesOfParts>
  <Company>Critical SGPS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&lt;Nome da Proposta&gt;</dc:title>
  <dc:creator>Ricardo Jose Fernandes</dc:creator>
  <cp:lastModifiedBy>Gulam Khan</cp:lastModifiedBy>
  <cp:revision>2716</cp:revision>
  <cp:lastPrinted>2014-03-06T07:59:55Z</cp:lastPrinted>
  <dcterms:created xsi:type="dcterms:W3CDTF">2012-06-20T16:01:47Z</dcterms:created>
  <dcterms:modified xsi:type="dcterms:W3CDTF">2014-05-06T12:40:27Z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ightsWATCHMark">
    <vt:lpwstr>67|CSW-CSW-PUBLIC|{00000000-0000-0000-0000-000000000000}</vt:lpwstr>
  </property>
</Properties>
</file>